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38.xml" ContentType="application/vnd.openxmlformats-officedocument.presentationml.slide+xml"/>
  <Override PartName="/ppt/slides/slide2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6.xml" ContentType="application/vnd.openxmlformats-officedocument.presentationml.slideLayout+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1.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slideLayouts/slideLayout10.xml" ContentType="application/vnd.openxmlformats-officedocument.presentationml.slideLayout+xml"/>
  <Override PartName="/ppt/notesSlides/notesSlide29.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notesSlides/notesSlide33.xml" ContentType="application/vnd.openxmlformats-officedocument.presentationml.notes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78"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6" r:id="rId40"/>
    <p:sldId id="294" r:id="rId41"/>
    <p:sldId id="295" r:id="rId42"/>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3772" autoAdjust="0"/>
  </p:normalViewPr>
  <p:slideViewPr>
    <p:cSldViewPr snapToGrid="0">
      <p:cViewPr varScale="1">
        <p:scale>
          <a:sx n="77" d="100"/>
          <a:sy n="77"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0FA98-B64E-4330-97CD-7F498B6BD283}" type="datetimeFigureOut">
              <a:rPr lang="en-US" smtClean="0"/>
              <a:t>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AE138-99D5-41DC-A3F5-C570B430B6DF}" type="slidenum">
              <a:rPr lang="en-US" smtClean="0"/>
              <a:t>‹#›</a:t>
            </a:fld>
            <a:endParaRPr lang="en-US"/>
          </a:p>
        </p:txBody>
      </p:sp>
    </p:spTree>
    <p:extLst>
      <p:ext uri="{BB962C8B-B14F-4D97-AF65-F5344CB8AC3E}">
        <p14:creationId xmlns:p14="http://schemas.microsoft.com/office/powerpoint/2010/main" val="133393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notes to many of the slides in this slide deck that provide</a:t>
            </a:r>
            <a:r>
              <a:rPr lang="en-US" baseline="0" dirty="0" smtClean="0"/>
              <a:t> additional details for </a:t>
            </a:r>
            <a:r>
              <a:rPr lang="en-US" dirty="0" smtClean="0"/>
              <a:t>the presenter.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updated by APHC: Feb 2019 (replaces previous version dated Apr</a:t>
            </a:r>
            <a:r>
              <a:rPr lang="en-US" baseline="0" dirty="0" smtClean="0"/>
              <a:t> 2016</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Slidedeck</a:t>
            </a:r>
            <a:r>
              <a:rPr lang="en-US" dirty="0" smtClean="0"/>
              <a:t>: Updated footer with slide numbers and classification</a:t>
            </a:r>
            <a:r>
              <a:rPr lang="en-US" baseline="0" dirty="0" smtClean="0"/>
              <a:t>; slide formatting changes for consistency.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a:t>
            </a:r>
            <a:r>
              <a:rPr lang="en-US" baseline="0" dirty="0" smtClean="0"/>
              <a:t> 1: first sentence updated to read “cold injury prevention training” (removed “and illness”); updated organization names from APHC (</a:t>
            </a:r>
            <a:r>
              <a:rPr lang="en-US" baseline="0" dirty="0" err="1" smtClean="0"/>
              <a:t>Prov</a:t>
            </a:r>
            <a:r>
              <a:rPr lang="en-US" baseline="0" dirty="0" smtClean="0"/>
              <a:t>) to APHC, Injury Prevention Program (IPD) to Disease Epidemiology Program (DEP); updated DEP phone number; updated Defense Imagery, ASC and APHC links.</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Slide 39: updated organization name </a:t>
            </a:r>
            <a:r>
              <a:rPr lang="en-US" dirty="0" smtClean="0"/>
              <a:t>to U.S. Army Public Health Center, and</a:t>
            </a:r>
            <a:r>
              <a:rPr lang="en-US" baseline="0" dirty="0" smtClean="0"/>
              <a:t> </a:t>
            </a:r>
            <a:r>
              <a:rPr lang="en-US" dirty="0" smtClean="0"/>
              <a:t>link for Cold Weather Injury Prevention webpage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 40: new</a:t>
            </a:r>
            <a:r>
              <a:rPr lang="en-US" baseline="0" dirty="0" smtClean="0"/>
              <a:t> slide with additional training resource</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 updated by PHC: April 2016 (replaces previous version dated March 2014)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effectLst/>
                <a:latin typeface="Arial" charset="0"/>
                <a:ea typeface="+mn-ea"/>
                <a:cs typeface="+mn-cs"/>
              </a:rPr>
              <a:t>Slide 1- changed date to April 2016; updated organization name from </a:t>
            </a:r>
            <a:r>
              <a:rPr lang="en-US" sz="1200" kern="1200" dirty="0" err="1" smtClean="0">
                <a:solidFill>
                  <a:schemeClr val="tx1"/>
                </a:solidFill>
                <a:effectLst/>
                <a:latin typeface="Arial" charset="0"/>
                <a:ea typeface="+mn-ea"/>
                <a:cs typeface="+mn-cs"/>
              </a:rPr>
              <a:t>USAPHC</a:t>
            </a:r>
            <a:r>
              <a:rPr lang="en-US" sz="1200" kern="1200" dirty="0" smtClean="0">
                <a:solidFill>
                  <a:schemeClr val="tx1"/>
                </a:solidFill>
                <a:effectLst/>
                <a:latin typeface="Arial" charset="0"/>
                <a:ea typeface="+mn-ea"/>
                <a:cs typeface="+mn-cs"/>
              </a:rPr>
              <a:t> to APHC (</a:t>
            </a:r>
            <a:r>
              <a:rPr lang="en-US" sz="1200" kern="1200" dirty="0" err="1" smtClean="0">
                <a:solidFill>
                  <a:schemeClr val="tx1"/>
                </a:solidFill>
                <a:effectLst/>
                <a:latin typeface="Arial" charset="0"/>
                <a:ea typeface="+mn-ea"/>
                <a:cs typeface="+mn-cs"/>
              </a:rPr>
              <a:t>Prov</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Slide 26 – Dehydration, changed first bullet to “A condition caused by the excessive loss of water from the body”, changed second bullet to “May increase the risk of hypothermia due to impaired ability to keep active and generate body heat”</a:t>
            </a:r>
          </a:p>
          <a:p>
            <a:r>
              <a:rPr lang="en-US" sz="1200" kern="1200" dirty="0" smtClean="0">
                <a:solidFill>
                  <a:schemeClr val="tx1"/>
                </a:solidFill>
                <a:effectLst/>
                <a:latin typeface="Arial" charset="0"/>
                <a:ea typeface="+mn-ea"/>
                <a:cs typeface="+mn-cs"/>
              </a:rPr>
              <a:t>Slide 27 deleted “unconsciousness”</a:t>
            </a:r>
          </a:p>
          <a:p>
            <a:r>
              <a:rPr lang="en-US" sz="1200" kern="1200" dirty="0" smtClean="0">
                <a:solidFill>
                  <a:schemeClr val="tx1"/>
                </a:solidFill>
                <a:effectLst/>
                <a:latin typeface="Arial" charset="0"/>
                <a:ea typeface="+mn-ea"/>
                <a:cs typeface="+mn-cs"/>
              </a:rPr>
              <a:t>Slide 28 deleted “avoid caffeinated liquids (sodas, coffee, tea)”, delete “Avoid coffee, sodas, cocoa, tea and other caffeinated beverages b/c they act as a diuretic, removing fluids from the body” from the notes section</a:t>
            </a:r>
          </a:p>
          <a:p>
            <a:r>
              <a:rPr lang="en-US" sz="1200" kern="1200" dirty="0" smtClean="0">
                <a:solidFill>
                  <a:schemeClr val="tx1"/>
                </a:solidFill>
                <a:effectLst/>
                <a:latin typeface="Arial" charset="0"/>
                <a:ea typeface="+mn-ea"/>
                <a:cs typeface="+mn-cs"/>
              </a:rPr>
              <a:t>Slide 29 deleted “(non-caffeine)”</a:t>
            </a:r>
            <a:endParaRPr lang="en-US" dirty="0" smtClean="0"/>
          </a:p>
        </p:txBody>
      </p:sp>
      <p:sp>
        <p:nvSpPr>
          <p:cNvPr id="4" name="Slide Number Placeholder 3"/>
          <p:cNvSpPr>
            <a:spLocks noGrp="1"/>
          </p:cNvSpPr>
          <p:nvPr>
            <p:ph type="sldNum" sz="quarter" idx="10"/>
          </p:nvPr>
        </p:nvSpPr>
        <p:spPr/>
        <p:txBody>
          <a:bodyPr/>
          <a:lstStyle/>
          <a:p>
            <a:fld id="{A2BAE138-99D5-41DC-A3F5-C570B430B6DF}" type="slidenum">
              <a:rPr lang="en-US" smtClean="0"/>
              <a:t>1</a:t>
            </a:fld>
            <a:endParaRPr lang="en-US"/>
          </a:p>
        </p:txBody>
      </p:sp>
    </p:spTree>
    <p:extLst>
      <p:ext uri="{BB962C8B-B14F-4D97-AF65-F5344CB8AC3E}">
        <p14:creationId xmlns:p14="http://schemas.microsoft.com/office/powerpoint/2010/main" val="1240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 and symptoms of hypothermia change as body temperature falls. Mental functions tend to decline first, and the soldier loses his ability to respond appropriately to the environment. Muscular functions deteriorate until he/she is too clumsy to walk or stand. Biochemical processes become slow and deficient as the body cools. Unfortunately, early signs and symptoms of hypothermia can be difficult to recognize and may easily go undetected. A victim may deny he/she is in trouble; believe the symptoms, not the victim. </a:t>
            </a:r>
          </a:p>
          <a:p>
            <a:r>
              <a:rPr lang="en-US" dirty="0" smtClean="0"/>
              <a:t>Mental signs: The soldier’s decision making ability deteriorates. His/her response to cold becomes slow, improper, or indifferent. His/her general state becomes apathetic and lethargic, and s/he expresses increased complaints. His/her cooperation in group activities decreases. S/he may also exhibit slurred speech, accompanied by disorientation progressing to incoherence, irrationality, and possible unconsciousness.</a:t>
            </a:r>
          </a:p>
          <a:p>
            <a:r>
              <a:rPr lang="en-US" dirty="0" smtClean="0"/>
              <a:t>Physical (muscular) signs: In the early and moderate stages of hypothermia, the soldier exhibits shivering. A hypothermic soldier loses fine motor ability, which may progress to stumbling, clumsiness, and falling. In severe cases, shivering ceases, and the soldier exhibits stiffness and inability to move.   </a:t>
            </a:r>
          </a:p>
        </p:txBody>
      </p:sp>
      <p:sp>
        <p:nvSpPr>
          <p:cNvPr id="4" name="Slide Number Placeholder 3"/>
          <p:cNvSpPr>
            <a:spLocks noGrp="1"/>
          </p:cNvSpPr>
          <p:nvPr>
            <p:ph type="sldNum" sz="quarter" idx="10"/>
          </p:nvPr>
        </p:nvSpPr>
        <p:spPr/>
        <p:txBody>
          <a:bodyPr/>
          <a:lstStyle/>
          <a:p>
            <a:fld id="{A2BAE138-99D5-41DC-A3F5-C570B430B6DF}" type="slidenum">
              <a:rPr lang="en-US" smtClean="0"/>
              <a:t>10</a:t>
            </a:fld>
            <a:endParaRPr lang="en-US"/>
          </a:p>
        </p:txBody>
      </p:sp>
    </p:spTree>
    <p:extLst>
      <p:ext uri="{BB962C8B-B14F-4D97-AF65-F5344CB8AC3E}">
        <p14:creationId xmlns:p14="http://schemas.microsoft.com/office/powerpoint/2010/main" val="115507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Preferred method is to immediately and </a:t>
            </a:r>
            <a:r>
              <a:rPr lang="en-US" b="1" dirty="0" smtClean="0"/>
              <a:t>very gently</a:t>
            </a:r>
            <a:r>
              <a:rPr lang="en-US" dirty="0" smtClean="0"/>
              <a:t> evacuate the casualty.</a:t>
            </a:r>
          </a:p>
          <a:p>
            <a:r>
              <a:rPr lang="en-US" dirty="0" smtClean="0"/>
              <a:t>Moderate hypothermia:</a:t>
            </a:r>
          </a:p>
          <a:p>
            <a:r>
              <a:rPr lang="en-US" dirty="0" smtClean="0"/>
              <a:t>Move the casualty out of the wind to a sheltered environment. Replace wet clothing with dry clothing or sleeping bags. Cover the casualty with blankets or other insulating material. Apply heating pads wrapped in towels to the casualty’s armpits, groin, abdomen. If patient is conscious and alert, give warm, nutritious fluids to drink and simple, sweetened foods to eat, including candy bars. Carbohydrates are the fuel most quickly transformed into heat and energy. Do not give alcoholic beverages or tobacco products. Wrap from head to toe and gently evacuate to a medical facility in a recumbent (lying down) position.</a:t>
            </a:r>
          </a:p>
          <a:p>
            <a:endParaRPr lang="en-US" dirty="0" smtClean="0"/>
          </a:p>
          <a:p>
            <a:r>
              <a:rPr lang="en-US" dirty="0" smtClean="0"/>
              <a:t>Severe hypothermia:</a:t>
            </a:r>
          </a:p>
          <a:p>
            <a:r>
              <a:rPr lang="en-US" dirty="0" smtClean="0"/>
              <a:t>Cut away wet clothing and replace with dry clothing. Ensure that the casualty’s airway remains open. Perform mouth-to-mouth resuscitation if the casualty’s breathing rate drops below five respirations per minute. Apply an additional heat source. One method is to place the casualty in a sleeping bag with his outer clothing removed and have another soldier remove his outer clothing and get into the sleeping bag also (monitor rescuer for hypothermia). Cover both soldiers with additional clothing.  Evacuate the casualty to a medical facility as soon as possible. Handle very gently since hypothermia causes an irritable heart which could result in a cardiac event.  During evacuation, the soldier should be insulated from the cold surfaces of a vehicle or sled. </a:t>
            </a:r>
          </a:p>
        </p:txBody>
      </p:sp>
      <p:sp>
        <p:nvSpPr>
          <p:cNvPr id="4" name="Slide Number Placeholder 3"/>
          <p:cNvSpPr>
            <a:spLocks noGrp="1"/>
          </p:cNvSpPr>
          <p:nvPr>
            <p:ph type="sldNum" sz="quarter" idx="10"/>
          </p:nvPr>
        </p:nvSpPr>
        <p:spPr/>
        <p:txBody>
          <a:bodyPr/>
          <a:lstStyle/>
          <a:p>
            <a:fld id="{A2BAE138-99D5-41DC-A3F5-C570B430B6DF}" type="slidenum">
              <a:rPr lang="en-US" smtClean="0"/>
              <a:t>11</a:t>
            </a:fld>
            <a:endParaRPr lang="en-US"/>
          </a:p>
        </p:txBody>
      </p:sp>
    </p:spTree>
    <p:extLst>
      <p:ext uri="{BB962C8B-B14F-4D97-AF65-F5344CB8AC3E}">
        <p14:creationId xmlns:p14="http://schemas.microsoft.com/office/powerpoint/2010/main" val="94793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Prevention, early detection, and immediate evacuation are the leader initiatives through which hypothermia should be managed in the field.  Prevention involves the proper use of clothing and equipment by soldiers and continual interaction by leaders with their troops.  Leaders must circulate among their soldiers and be alert for cold injury signs and symptoms. When hypothermia is detected in its early stage, a soldier may respond well to the removal of the cold stress. A rewarmed soldier should not return to the cold until his energy and fluid reserves have been replenished. </a:t>
            </a:r>
          </a:p>
        </p:txBody>
      </p:sp>
      <p:sp>
        <p:nvSpPr>
          <p:cNvPr id="4" name="Slide Number Placeholder 3"/>
          <p:cNvSpPr>
            <a:spLocks noGrp="1"/>
          </p:cNvSpPr>
          <p:nvPr>
            <p:ph type="sldNum" sz="quarter" idx="10"/>
          </p:nvPr>
        </p:nvSpPr>
        <p:spPr/>
        <p:txBody>
          <a:bodyPr/>
          <a:lstStyle/>
          <a:p>
            <a:fld id="{A2BAE138-99D5-41DC-A3F5-C570B430B6DF}" type="slidenum">
              <a:rPr lang="en-US" smtClean="0"/>
              <a:t>12</a:t>
            </a:fld>
            <a:endParaRPr lang="en-US"/>
          </a:p>
        </p:txBody>
      </p:sp>
    </p:spTree>
    <p:extLst>
      <p:ext uri="{BB962C8B-B14F-4D97-AF65-F5344CB8AC3E}">
        <p14:creationId xmlns:p14="http://schemas.microsoft.com/office/powerpoint/2010/main" val="100983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13</a:t>
            </a:fld>
            <a:endParaRPr lang="en-US"/>
          </a:p>
        </p:txBody>
      </p:sp>
    </p:spTree>
    <p:extLst>
      <p:ext uri="{BB962C8B-B14F-4D97-AF65-F5344CB8AC3E}">
        <p14:creationId xmlns:p14="http://schemas.microsoft.com/office/powerpoint/2010/main" val="224809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Skin freezes at about 28 degrees Fahrenheit.  Frostbite is freezing or crystallization of living tissues. Exposure time can be minutes or instantaneous if skin is directly exposed to extreme cold or high winds.  The extremities (fingers, toes, ears, penis) and face are affected first. Extent of frostbite depends on temperature and duration of exposure. </a:t>
            </a:r>
          </a:p>
          <a:p>
            <a:endParaRPr lang="en-US" dirty="0" smtClean="0"/>
          </a:p>
          <a:p>
            <a:r>
              <a:rPr lang="en-US" dirty="0" smtClean="0"/>
              <a:t>As superficial frostbite develops, skin will become numb and turn to a gray or waxy-white color.  The area will be cold to the touch and may feel stiff or woody, but the underlying tissue will be soft.  </a:t>
            </a:r>
          </a:p>
          <a:p>
            <a:endParaRPr lang="en-US" dirty="0" smtClean="0"/>
          </a:p>
          <a:p>
            <a:r>
              <a:rPr lang="en-US" dirty="0" smtClean="0"/>
              <a:t>Deep frostbite extends beyond the first layer of skin and may include the bone. Joint movement may be absent or restricted depending on the extent of the injury. Discoloration is the same as for superficial frostbite, but the underlying tissue is hard. If an entire area is frostbitten, such as an entire foot or hand, tissues may appear purple as the result of </a:t>
            </a:r>
            <a:r>
              <a:rPr lang="en-US" dirty="0" err="1" smtClean="0"/>
              <a:t>sludging</a:t>
            </a:r>
            <a:r>
              <a:rPr lang="en-US" dirty="0" smtClean="0"/>
              <a:t> of blood within the vessels. A blackened appearance will be noticed after the injury has thawed. </a:t>
            </a:r>
          </a:p>
        </p:txBody>
      </p:sp>
      <p:sp>
        <p:nvSpPr>
          <p:cNvPr id="4" name="Slide Number Placeholder 3"/>
          <p:cNvSpPr>
            <a:spLocks noGrp="1"/>
          </p:cNvSpPr>
          <p:nvPr>
            <p:ph type="sldNum" sz="quarter" idx="10"/>
          </p:nvPr>
        </p:nvSpPr>
        <p:spPr/>
        <p:txBody>
          <a:bodyPr/>
          <a:lstStyle/>
          <a:p>
            <a:fld id="{A2BAE138-99D5-41DC-A3F5-C570B430B6DF}" type="slidenum">
              <a:rPr lang="en-US" smtClean="0"/>
              <a:t>14</a:t>
            </a:fld>
            <a:endParaRPr lang="en-US"/>
          </a:p>
        </p:txBody>
      </p:sp>
    </p:spTree>
    <p:extLst>
      <p:ext uri="{BB962C8B-B14F-4D97-AF65-F5344CB8AC3E}">
        <p14:creationId xmlns:p14="http://schemas.microsoft.com/office/powerpoint/2010/main" val="415031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 of frostbite vary and may include a cold feeling, pain, burning, followed by numbness as it progresses in severity. The skin turns pale or grayish, appearing frosty or waxy white. The skin may feel hard, may not be movable over the joints and bony prominence, or may be frozen. The level of deep frostbite cannot be determined in the field. It may take 3 to 7 days or longer for medical personnel to ascertain the extent of the injury. Blisters, swelling, and pain may occur after thawing. </a:t>
            </a:r>
          </a:p>
          <a:p>
            <a:endParaRPr lang="en-US" dirty="0" smtClean="0"/>
          </a:p>
          <a:p>
            <a:r>
              <a:rPr lang="en-US" dirty="0" smtClean="0"/>
              <a:t>As superficial frostbite develops, skin will become numb and turn to a gray or waxy-white color.  The area will be cold to the touch and may feel stiff or woody, but the underlying tissue will be soft.  </a:t>
            </a:r>
          </a:p>
          <a:p>
            <a:endParaRPr lang="en-US" dirty="0" smtClean="0"/>
          </a:p>
          <a:p>
            <a:r>
              <a:rPr lang="en-US" dirty="0" smtClean="0"/>
              <a:t>Deep frostbite extends beyond the first layer of skin and may include the bone. Joint movement may be absent or restricted depending on the extent of the injury. Discoloration is the same as for superficial frostbite, but the underlying tissue is hard. If an entire area is frostbitten, such as an entire foot or hand, tissues may appear purple as the result of </a:t>
            </a:r>
            <a:r>
              <a:rPr lang="en-US" dirty="0" err="1" smtClean="0"/>
              <a:t>sludging</a:t>
            </a:r>
            <a:r>
              <a:rPr lang="en-US" dirty="0" smtClean="0"/>
              <a:t> of blood within the vessels. A blackened appearance will be noticed after the injury has thawed. This category of frostbite requires immediate evacuation to a medical facility. </a:t>
            </a:r>
          </a:p>
        </p:txBody>
      </p:sp>
      <p:sp>
        <p:nvSpPr>
          <p:cNvPr id="4" name="Slide Number Placeholder 3"/>
          <p:cNvSpPr>
            <a:spLocks noGrp="1"/>
          </p:cNvSpPr>
          <p:nvPr>
            <p:ph type="sldNum" sz="quarter" idx="10"/>
          </p:nvPr>
        </p:nvSpPr>
        <p:spPr/>
        <p:txBody>
          <a:bodyPr/>
          <a:lstStyle/>
          <a:p>
            <a:fld id="{A2BAE138-99D5-41DC-A3F5-C570B430B6DF}" type="slidenum">
              <a:rPr lang="en-US" smtClean="0"/>
              <a:t>15</a:t>
            </a:fld>
            <a:endParaRPr lang="en-US"/>
          </a:p>
        </p:txBody>
      </p:sp>
    </p:spTree>
    <p:extLst>
      <p:ext uri="{BB962C8B-B14F-4D97-AF65-F5344CB8AC3E}">
        <p14:creationId xmlns:p14="http://schemas.microsoft.com/office/powerpoint/2010/main" val="2337738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early signs of superficial frostbite: </a:t>
            </a:r>
          </a:p>
          <a:p>
            <a:r>
              <a:rPr lang="en-US" dirty="0" smtClean="0"/>
              <a:t>You must take action at once if you notice your feet, hands or parts of your face becoming numb.  If your feet are numb, place your bare feet against the warm belly of a buddy and keep them there until the pain returns.  There should be very little pressure placed on the affected areas to ensure that the ice crystals do not further damage the tissue.  If your face is numb, cover the area with your bare hands until the pain returns.  DO NOT massage the affected area as this will cause further damage-the crystallized tissues may break internally and cause more damage. If your hands are numb, place them under your clothes, in your armpits or on your belly.  DO NOT apply ointments or medications to the frostbitten area. DO NOT give alcoholic beverages or tobacco products. Give the casualty something warm to drink. Remember, when the skin starts to thaw, it will hurt. Do not lance blisters; cover them with sterile dressing. </a:t>
            </a:r>
          </a:p>
          <a:p>
            <a:r>
              <a:rPr lang="en-US" dirty="0" smtClean="0"/>
              <a:t>If tissues freeze, evacuate the victim immediately as a litter casualty. Thawing of a frostbitten victim is a medical procedure and should not be done by nonmedical personnel. </a:t>
            </a:r>
          </a:p>
          <a:p>
            <a:r>
              <a:rPr lang="en-US" dirty="0" smtClean="0"/>
              <a:t>If you must continue to walk on frostbitten feet, do not thaw the affected area until walking is no longer necessary.  It will be nearly impossible to walk on thawed, frostbitten feet and it will be extremely painful. Walking on frozen feet does less harm than walking on thawed feet. </a:t>
            </a:r>
          </a:p>
          <a:p>
            <a:endParaRPr lang="en-US" dirty="0" smtClean="0"/>
          </a:p>
          <a:p>
            <a:r>
              <a:rPr lang="en-US" dirty="0" smtClean="0"/>
              <a:t>Motrin</a:t>
            </a:r>
          </a:p>
        </p:txBody>
      </p:sp>
      <p:sp>
        <p:nvSpPr>
          <p:cNvPr id="4" name="Slide Number Placeholder 3"/>
          <p:cNvSpPr>
            <a:spLocks noGrp="1"/>
          </p:cNvSpPr>
          <p:nvPr>
            <p:ph type="sldNum" sz="quarter" idx="10"/>
          </p:nvPr>
        </p:nvSpPr>
        <p:spPr/>
        <p:txBody>
          <a:bodyPr/>
          <a:lstStyle/>
          <a:p>
            <a:fld id="{A2BAE138-99D5-41DC-A3F5-C570B430B6DF}" type="slidenum">
              <a:rPr lang="en-US" smtClean="0"/>
              <a:t>16</a:t>
            </a:fld>
            <a:endParaRPr lang="en-US"/>
          </a:p>
        </p:txBody>
      </p:sp>
    </p:spTree>
    <p:extLst>
      <p:ext uri="{BB962C8B-B14F-4D97-AF65-F5344CB8AC3E}">
        <p14:creationId xmlns:p14="http://schemas.microsoft.com/office/powerpoint/2010/main" val="246272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prevent frostbite, wear your uniform properly (avoid tight fitting clothing, wear mittens instead of gloves, change socks often).  Keep your socks and clothing dry and protect yourself from the chilling effects of the wind.  Keep major muscle groups moving.  If unable to walk or exercise, keep hands and feet warm by moving fingers and toes.  Fingers may be warmed quickly by swinging arms in a wide arch from an extended side position to a front position and hitting hands together until warmth is restored.  Move lips from side to side and up and down to increase blood circulation throughout the face to help prevent cold injury to facial tissue. Use caution around fuels and metals. Insulate yourself from the ground. Drink plenty of hot fluids, eat often, and get plenty of rest. </a:t>
            </a:r>
          </a:p>
          <a:p>
            <a:endParaRPr lang="en-US" dirty="0" smtClean="0"/>
          </a:p>
          <a:p>
            <a:r>
              <a:rPr lang="en-US" dirty="0" smtClean="0"/>
              <a:t>Contributing factors to frostbite:</a:t>
            </a:r>
          </a:p>
          <a:p>
            <a:r>
              <a:rPr lang="en-US" dirty="0" smtClean="0"/>
              <a:t>Dehydration</a:t>
            </a:r>
          </a:p>
          <a:p>
            <a:r>
              <a:rPr lang="en-US" dirty="0" smtClean="0"/>
              <a:t>Below freezing temps and wind chill</a:t>
            </a:r>
          </a:p>
          <a:p>
            <a:r>
              <a:rPr lang="en-US" dirty="0" smtClean="0"/>
              <a:t>Skin contact with super-cooled metals or liquids</a:t>
            </a:r>
          </a:p>
          <a:p>
            <a:r>
              <a:rPr lang="en-US" dirty="0" smtClean="0"/>
              <a:t>Use of caffeine, tobacco, or alcohol</a:t>
            </a:r>
          </a:p>
          <a:p>
            <a:r>
              <a:rPr lang="en-US" dirty="0" smtClean="0"/>
              <a:t>Constriction of an extremity, which may be caused by tight boots, gloves, gaiters, watchbands, or confinement in a cramped position, may reduce blood flow and increase the likelihood of frostbite.</a:t>
            </a:r>
          </a:p>
          <a:p>
            <a:r>
              <a:rPr lang="en-US" dirty="0" smtClean="0"/>
              <a:t>Neglect</a:t>
            </a:r>
          </a:p>
          <a:p>
            <a:r>
              <a:rPr lang="en-US" dirty="0" smtClean="0"/>
              <a:t>Moisture</a:t>
            </a:r>
          </a:p>
          <a:p>
            <a:r>
              <a:rPr lang="en-US" dirty="0" smtClean="0"/>
              <a:t>Cold Stress</a:t>
            </a:r>
          </a:p>
        </p:txBody>
      </p:sp>
      <p:sp>
        <p:nvSpPr>
          <p:cNvPr id="4" name="Slide Number Placeholder 3"/>
          <p:cNvSpPr>
            <a:spLocks noGrp="1"/>
          </p:cNvSpPr>
          <p:nvPr>
            <p:ph type="sldNum" sz="quarter" idx="10"/>
          </p:nvPr>
        </p:nvSpPr>
        <p:spPr/>
        <p:txBody>
          <a:bodyPr/>
          <a:lstStyle/>
          <a:p>
            <a:fld id="{A2BAE138-99D5-41DC-A3F5-C570B430B6DF}" type="slidenum">
              <a:rPr lang="en-US" smtClean="0"/>
              <a:t>17</a:t>
            </a:fld>
            <a:endParaRPr lang="en-US"/>
          </a:p>
        </p:txBody>
      </p:sp>
    </p:spTree>
    <p:extLst>
      <p:ext uri="{BB962C8B-B14F-4D97-AF65-F5344CB8AC3E}">
        <p14:creationId xmlns:p14="http://schemas.microsoft.com/office/powerpoint/2010/main" val="176935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Chilblains is a condition that usually occurs in temperatures above freezing, accompanied by high humidity.  It appears as red, swollen skin which is tender, hot to the touch and may itch.  This can worsen to an aching, prickly (pins and needles) sensation and then numbness.  It can develop in only a few hours in skin exposed to cold.  In severe cases, blistering may appear.  The most commonly affected areas are the ears, nose, fingers, and toes.</a:t>
            </a:r>
          </a:p>
        </p:txBody>
      </p:sp>
      <p:sp>
        <p:nvSpPr>
          <p:cNvPr id="4" name="Slide Number Placeholder 3"/>
          <p:cNvSpPr>
            <a:spLocks noGrp="1"/>
          </p:cNvSpPr>
          <p:nvPr>
            <p:ph type="sldNum" sz="quarter" idx="10"/>
          </p:nvPr>
        </p:nvSpPr>
        <p:spPr/>
        <p:txBody>
          <a:bodyPr/>
          <a:lstStyle/>
          <a:p>
            <a:fld id="{A2BAE138-99D5-41DC-A3F5-C570B430B6DF}" type="slidenum">
              <a:rPr lang="en-US" smtClean="0"/>
              <a:t>18</a:t>
            </a:fld>
            <a:endParaRPr lang="en-US"/>
          </a:p>
        </p:txBody>
      </p:sp>
    </p:spTree>
    <p:extLst>
      <p:ext uri="{BB962C8B-B14F-4D97-AF65-F5344CB8AC3E}">
        <p14:creationId xmlns:p14="http://schemas.microsoft.com/office/powerpoint/2010/main" val="179307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Appears as red, swollen skin which is tender, hot to the touch and may itch. This can worsen to aching, prickly (pins and needles) sensation and then numbness. In severe cases, open sores or bleeding lesions may result from continued exposure.</a:t>
            </a:r>
          </a:p>
        </p:txBody>
      </p:sp>
      <p:sp>
        <p:nvSpPr>
          <p:cNvPr id="4" name="Slide Number Placeholder 3"/>
          <p:cNvSpPr>
            <a:spLocks noGrp="1"/>
          </p:cNvSpPr>
          <p:nvPr>
            <p:ph type="sldNum" sz="quarter" idx="10"/>
          </p:nvPr>
        </p:nvSpPr>
        <p:spPr/>
        <p:txBody>
          <a:bodyPr/>
          <a:lstStyle/>
          <a:p>
            <a:fld id="{A2BAE138-99D5-41DC-A3F5-C570B430B6DF}" type="slidenum">
              <a:rPr lang="en-US" smtClean="0"/>
              <a:t>19</a:t>
            </a:fld>
            <a:endParaRPr lang="en-US"/>
          </a:p>
        </p:txBody>
      </p:sp>
    </p:spTree>
    <p:extLst>
      <p:ext uri="{BB962C8B-B14F-4D97-AF65-F5344CB8AC3E}">
        <p14:creationId xmlns:p14="http://schemas.microsoft.com/office/powerpoint/2010/main" val="173743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2</a:t>
            </a:fld>
            <a:endParaRPr lang="en-US"/>
          </a:p>
        </p:txBody>
      </p:sp>
    </p:spTree>
    <p:extLst>
      <p:ext uri="{BB962C8B-B14F-4D97-AF65-F5344CB8AC3E}">
        <p14:creationId xmlns:p14="http://schemas.microsoft.com/office/powerpoint/2010/main" val="2960104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Apply local warming (putting bare hands over the affected area on the face; putting affected hands inside the uniform under the armpits; putting bare feet against the abdomen of another soldier).</a:t>
            </a:r>
          </a:p>
          <a:p>
            <a:r>
              <a:rPr lang="en-US" sz="1200" dirty="0" smtClean="0"/>
              <a:t>Rubbing or massaging the affected area may cause tissue damage. Signs and symptoms of tissue damage may be slow to appear.  Have medical personnel evaluate the area for tissue damage. </a:t>
            </a:r>
          </a:p>
        </p:txBody>
      </p:sp>
      <p:sp>
        <p:nvSpPr>
          <p:cNvPr id="4" name="Slide Number Placeholder 3"/>
          <p:cNvSpPr>
            <a:spLocks noGrp="1"/>
          </p:cNvSpPr>
          <p:nvPr>
            <p:ph type="sldNum" sz="quarter" idx="10"/>
          </p:nvPr>
        </p:nvSpPr>
        <p:spPr/>
        <p:txBody>
          <a:bodyPr/>
          <a:lstStyle/>
          <a:p>
            <a:fld id="{A2BAE138-99D5-41DC-A3F5-C570B430B6DF}" type="slidenum">
              <a:rPr lang="en-US" smtClean="0"/>
              <a:t>20</a:t>
            </a:fld>
            <a:endParaRPr lang="en-US"/>
          </a:p>
        </p:txBody>
      </p:sp>
    </p:spTree>
    <p:extLst>
      <p:ext uri="{BB962C8B-B14F-4D97-AF65-F5344CB8AC3E}">
        <p14:creationId xmlns:p14="http://schemas.microsoft.com/office/powerpoint/2010/main" val="1246111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exposed areas covered with adequate clothing and try to keep them dry.  Rewarm affected parts and protect blisters with a sterile dressing.</a:t>
            </a:r>
          </a:p>
          <a:p>
            <a:endParaRPr lang="en-US" dirty="0" smtClean="0"/>
          </a:p>
          <a:p>
            <a:r>
              <a:rPr lang="en-US" dirty="0" smtClean="0"/>
              <a:t>Seek medical aid if necessary.</a:t>
            </a:r>
          </a:p>
        </p:txBody>
      </p:sp>
      <p:sp>
        <p:nvSpPr>
          <p:cNvPr id="4" name="Slide Number Placeholder 3"/>
          <p:cNvSpPr>
            <a:spLocks noGrp="1"/>
          </p:cNvSpPr>
          <p:nvPr>
            <p:ph type="sldNum" sz="quarter" idx="10"/>
          </p:nvPr>
        </p:nvSpPr>
        <p:spPr/>
        <p:txBody>
          <a:bodyPr/>
          <a:lstStyle/>
          <a:p>
            <a:fld id="{A2BAE138-99D5-41DC-A3F5-C570B430B6DF}" type="slidenum">
              <a:rPr lang="en-US" smtClean="0"/>
              <a:t>21</a:t>
            </a:fld>
            <a:endParaRPr lang="en-US"/>
          </a:p>
        </p:txBody>
      </p:sp>
    </p:spTree>
    <p:extLst>
      <p:ext uri="{BB962C8B-B14F-4D97-AF65-F5344CB8AC3E}">
        <p14:creationId xmlns:p14="http://schemas.microsoft.com/office/powerpoint/2010/main" val="652959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Trench foot/Immersion foot results from prolonged exposure to water at temperatures usually below 50 degrees Fahrenheit.  It is not limited to the feet and produces severe injury to affected areas.  The combination of cold and moisture softens skin, causing tissue loss, and, often, infection.  Affected areas become cold, swollen, discolored, waxy, and numb.  Blisters may develop.  Commonly, immersion syndrome shows a distinct “water line” coinciding with the water level in the boot or glove.  Red or bluish blotches appear on the skin, sometimes with open weeping or bleeding.  The risk of this potentially crippling injury is high during wet weather or when troops are deployed in wet areas.  </a:t>
            </a:r>
          </a:p>
          <a:p>
            <a:r>
              <a:rPr lang="en-US" dirty="0" smtClean="0"/>
              <a:t>Cold/wet conditions constrict blood vessels.  Reduced blood flow to the extremity deprives cells of needed oxygen and nutrients.  Permanent muscle and nerve damage may result if this cold injury is allowed to develop. </a:t>
            </a:r>
          </a:p>
          <a:p>
            <a:endParaRPr lang="en-US" dirty="0" smtClean="0"/>
          </a:p>
          <a:p>
            <a:r>
              <a:rPr lang="en-US" dirty="0" smtClean="0"/>
              <a:t>Contributing Factors: </a:t>
            </a:r>
          </a:p>
          <a:p>
            <a:r>
              <a:rPr lang="en-US" dirty="0" smtClean="0"/>
              <a:t>immersing feet in cold water</a:t>
            </a:r>
          </a:p>
          <a:p>
            <a:r>
              <a:rPr lang="en-US" dirty="0" smtClean="0"/>
              <a:t>not changing socks frequently</a:t>
            </a:r>
          </a:p>
          <a:p>
            <a:r>
              <a:rPr lang="en-US" dirty="0" smtClean="0"/>
              <a:t>standing in wet defensive positions</a:t>
            </a:r>
          </a:p>
          <a:p>
            <a:r>
              <a:rPr lang="en-US" dirty="0" smtClean="0"/>
              <a:t>poor hygiene</a:t>
            </a:r>
          </a:p>
        </p:txBody>
      </p:sp>
      <p:sp>
        <p:nvSpPr>
          <p:cNvPr id="4" name="Slide Number Placeholder 3"/>
          <p:cNvSpPr>
            <a:spLocks noGrp="1"/>
          </p:cNvSpPr>
          <p:nvPr>
            <p:ph type="sldNum" sz="quarter" idx="10"/>
          </p:nvPr>
        </p:nvSpPr>
        <p:spPr/>
        <p:txBody>
          <a:bodyPr/>
          <a:lstStyle/>
          <a:p>
            <a:fld id="{A2BAE138-99D5-41DC-A3F5-C570B430B6DF}" type="slidenum">
              <a:rPr lang="en-US" smtClean="0"/>
              <a:t>22</a:t>
            </a:fld>
            <a:endParaRPr lang="en-US"/>
          </a:p>
        </p:txBody>
      </p:sp>
    </p:spTree>
    <p:extLst>
      <p:ext uri="{BB962C8B-B14F-4D97-AF65-F5344CB8AC3E}">
        <p14:creationId xmlns:p14="http://schemas.microsoft.com/office/powerpoint/2010/main" val="4031693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Extremity appears cold, swollen, mottled. Cyanosis, a blueness of the skin resulting from imperfectly oxygenated blood, is usually present.</a:t>
            </a:r>
          </a:p>
          <a:p>
            <a:endParaRPr lang="en-US" dirty="0" smtClean="0"/>
          </a:p>
          <a:p>
            <a:r>
              <a:rPr lang="en-US" dirty="0" smtClean="0"/>
              <a:t>Usually occurs in 3 stages:</a:t>
            </a:r>
          </a:p>
          <a:p>
            <a:r>
              <a:rPr lang="en-US" dirty="0" smtClean="0"/>
              <a:t>1st stage: affected part is cold, without pain. Weak pulse at the site. </a:t>
            </a:r>
          </a:p>
          <a:p>
            <a:r>
              <a:rPr lang="en-US" dirty="0" smtClean="0"/>
              <a:t>2nd stage: affected limb feels hot, as though burning, has shooting pains. </a:t>
            </a:r>
          </a:p>
          <a:p>
            <a:r>
              <a:rPr lang="en-US" dirty="0" smtClean="0"/>
              <a:t>3rd stage: injured</a:t>
            </a:r>
            <a:r>
              <a:rPr lang="en-US" baseline="0" dirty="0" smtClean="0"/>
              <a:t> Soldier</a:t>
            </a:r>
            <a:r>
              <a:rPr lang="en-US" dirty="0" smtClean="0"/>
              <a:t> has pale skin, cyanosis around the nailbeds and lips, decreased pulse strength. </a:t>
            </a:r>
          </a:p>
          <a:p>
            <a:r>
              <a:rPr lang="en-US" dirty="0" smtClean="0"/>
              <a:t>When the extremity rewarms, the skin becomes warm, dry, and red. The pulse rebounds and the injury is painful. The injured area may itch, tingle, and exhibit increased sensitivity to cold, possibly permanently. Recovery can take weeks. Nerve damage may be permanent. Development of blisters, ulcers, and gangrene is possible. Amputation may be necessary. </a:t>
            </a:r>
          </a:p>
        </p:txBody>
      </p:sp>
      <p:sp>
        <p:nvSpPr>
          <p:cNvPr id="4" name="Slide Number Placeholder 3"/>
          <p:cNvSpPr>
            <a:spLocks noGrp="1"/>
          </p:cNvSpPr>
          <p:nvPr>
            <p:ph type="sldNum" sz="quarter" idx="10"/>
          </p:nvPr>
        </p:nvSpPr>
        <p:spPr/>
        <p:txBody>
          <a:bodyPr/>
          <a:lstStyle/>
          <a:p>
            <a:fld id="{A2BAE138-99D5-41DC-A3F5-C570B430B6DF}" type="slidenum">
              <a:rPr lang="en-US" smtClean="0"/>
              <a:t>23</a:t>
            </a:fld>
            <a:endParaRPr lang="en-US"/>
          </a:p>
        </p:txBody>
      </p:sp>
    </p:spTree>
    <p:extLst>
      <p:ext uri="{BB962C8B-B14F-4D97-AF65-F5344CB8AC3E}">
        <p14:creationId xmlns:p14="http://schemas.microsoft.com/office/powerpoint/2010/main" val="167577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Remove wet clothing and replace with dry, warm clothing. </a:t>
            </a:r>
          </a:p>
          <a:p>
            <a:r>
              <a:rPr lang="en-US" dirty="0" smtClean="0"/>
              <a:t>Warm slowly at room temperature. The affected area will probably become swollen, red, hot to the touch after it has been rewarmed.  Blisters may form. </a:t>
            </a:r>
          </a:p>
          <a:p>
            <a:r>
              <a:rPr lang="en-US" dirty="0" smtClean="0"/>
              <a:t>Avoid walking on injured feet</a:t>
            </a:r>
          </a:p>
          <a:p>
            <a:r>
              <a:rPr lang="en-US" dirty="0" smtClean="0"/>
              <a:t>Elevate feet to reduce swelling (edema)</a:t>
            </a:r>
          </a:p>
          <a:p>
            <a:r>
              <a:rPr lang="en-US" dirty="0" smtClean="0"/>
              <a:t>Seek prompt medical attention.  Above all, do not break the blisters as this can lead to an infection of the area.</a:t>
            </a:r>
          </a:p>
          <a:p>
            <a:r>
              <a:rPr lang="en-US" dirty="0" smtClean="0"/>
              <a:t>Bed rest and avoidance of trauma until the injury heals. May take an extended period to heal.</a:t>
            </a:r>
          </a:p>
        </p:txBody>
      </p:sp>
      <p:sp>
        <p:nvSpPr>
          <p:cNvPr id="4" name="Slide Number Placeholder 3"/>
          <p:cNvSpPr>
            <a:spLocks noGrp="1"/>
          </p:cNvSpPr>
          <p:nvPr>
            <p:ph type="sldNum" sz="quarter" idx="10"/>
          </p:nvPr>
        </p:nvSpPr>
        <p:spPr/>
        <p:txBody>
          <a:bodyPr/>
          <a:lstStyle/>
          <a:p>
            <a:fld id="{A2BAE138-99D5-41DC-A3F5-C570B430B6DF}" type="slidenum">
              <a:rPr lang="en-US" smtClean="0"/>
              <a:t>24</a:t>
            </a:fld>
            <a:endParaRPr lang="en-US"/>
          </a:p>
        </p:txBody>
      </p:sp>
    </p:spTree>
    <p:extLst>
      <p:ext uri="{BB962C8B-B14F-4D97-AF65-F5344CB8AC3E}">
        <p14:creationId xmlns:p14="http://schemas.microsoft.com/office/powerpoint/2010/main" val="4208394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the soldier, regular attention to his/her feet, drying them and changing to clean dry socks once a day, or more often if his feet get wet, is all that is needed to prevent immersion foot or trench foot. </a:t>
            </a:r>
          </a:p>
        </p:txBody>
      </p:sp>
      <p:sp>
        <p:nvSpPr>
          <p:cNvPr id="4" name="Slide Number Placeholder 3"/>
          <p:cNvSpPr>
            <a:spLocks noGrp="1"/>
          </p:cNvSpPr>
          <p:nvPr>
            <p:ph type="sldNum" sz="quarter" idx="10"/>
          </p:nvPr>
        </p:nvSpPr>
        <p:spPr/>
        <p:txBody>
          <a:bodyPr/>
          <a:lstStyle/>
          <a:p>
            <a:fld id="{A2BAE138-99D5-41DC-A3F5-C570B430B6DF}" type="slidenum">
              <a:rPr lang="en-US" smtClean="0"/>
              <a:t>25</a:t>
            </a:fld>
            <a:endParaRPr lang="en-US"/>
          </a:p>
        </p:txBody>
      </p:sp>
    </p:spTree>
    <p:extLst>
      <p:ext uri="{BB962C8B-B14F-4D97-AF65-F5344CB8AC3E}">
        <p14:creationId xmlns:p14="http://schemas.microsoft.com/office/powerpoint/2010/main" val="1096733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Dehydration is a deficiency in body fluids that inhibits body functions. It adversely affects the body’s resistance to cold injury. It can cause serious physical problems and make the soldier more susceptible to other problems, such as frostbite and hypothermia. Proper hydration is essential to supplying fuel and energy to body parts to facilitate heat production. </a:t>
            </a:r>
          </a:p>
          <a:p>
            <a:endParaRPr lang="en-US" dirty="0" smtClean="0"/>
          </a:p>
          <a:p>
            <a:r>
              <a:rPr lang="en-US" dirty="0" smtClean="0"/>
              <a:t>It is very easy to become dehydrated in cold weather.  Soldiers fail to drink enough liquid and underestimate fluid loss from sweating.  Thirst is a poor indicator of water requirements.  Dehydration is a lack of  water in the body.  It increases your chances of becoming a cold weather injury casualty and is therefore included in this briefing.  Almost all soldiers who become hypothermic are already dehydrated. Dehydration contributes to poor soldier performance in physical activities, even more so than lack of food. Cold weather requirements for water are no different than in the desert and may, in fact, exceed desert requirements b/c of the increased energy expended in operating with additional layers of clothing and trudging through the snow. </a:t>
            </a:r>
          </a:p>
        </p:txBody>
      </p:sp>
      <p:sp>
        <p:nvSpPr>
          <p:cNvPr id="4" name="Slide Number Placeholder 3"/>
          <p:cNvSpPr>
            <a:spLocks noGrp="1"/>
          </p:cNvSpPr>
          <p:nvPr>
            <p:ph type="sldNum" sz="quarter" idx="10"/>
          </p:nvPr>
        </p:nvSpPr>
        <p:spPr/>
        <p:txBody>
          <a:bodyPr/>
          <a:lstStyle/>
          <a:p>
            <a:fld id="{A2BAE138-99D5-41DC-A3F5-C570B430B6DF}" type="slidenum">
              <a:rPr lang="en-US" smtClean="0"/>
              <a:t>26</a:t>
            </a:fld>
            <a:endParaRPr lang="en-US"/>
          </a:p>
        </p:txBody>
      </p:sp>
    </p:spTree>
    <p:extLst>
      <p:ext uri="{BB962C8B-B14F-4D97-AF65-F5344CB8AC3E}">
        <p14:creationId xmlns:p14="http://schemas.microsoft.com/office/powerpoint/2010/main" val="149297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Signs: irritability, darkening urine, decreased amounts of urine being produced, dry mouth, tiredness, mental sluggishness, lack of appetite, increased or rapid heartbeat, dizziness, and even unconsciousness. </a:t>
            </a:r>
          </a:p>
        </p:txBody>
      </p:sp>
      <p:sp>
        <p:nvSpPr>
          <p:cNvPr id="4" name="Slide Number Placeholder 3"/>
          <p:cNvSpPr>
            <a:spLocks noGrp="1"/>
          </p:cNvSpPr>
          <p:nvPr>
            <p:ph type="sldNum" sz="quarter" idx="10"/>
          </p:nvPr>
        </p:nvSpPr>
        <p:spPr/>
        <p:txBody>
          <a:bodyPr/>
          <a:lstStyle/>
          <a:p>
            <a:fld id="{A2BAE138-99D5-41DC-A3F5-C570B430B6DF}" type="slidenum">
              <a:rPr lang="en-US" smtClean="0"/>
              <a:t>27</a:t>
            </a:fld>
            <a:endParaRPr lang="en-US"/>
          </a:p>
        </p:txBody>
      </p:sp>
    </p:spTree>
    <p:extLst>
      <p:ext uri="{BB962C8B-B14F-4D97-AF65-F5344CB8AC3E}">
        <p14:creationId xmlns:p14="http://schemas.microsoft.com/office/powerpoint/2010/main" val="173863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treat dehydration, give the individual warm liquids to drink.  Warm liquids will be consumed more readily in a cold environment than cold beverages.  Do not let the victim eat snow as this uses up body heat and might be contaminated by disease causing pathogens.</a:t>
            </a:r>
          </a:p>
          <a:p>
            <a:endParaRPr lang="en-US" dirty="0" smtClean="0"/>
          </a:p>
          <a:p>
            <a:r>
              <a:rPr lang="en-US" dirty="0" smtClean="0"/>
              <a:t>If the soldier is conscious, administer fluids by mouth. If improvement is not obvious in an hour, evacuate the patient to a medical facility. In advanced stages of dehydration, as in the case of an unconscious soldier, immediately evacuate the patient to a medical facility. </a:t>
            </a:r>
          </a:p>
        </p:txBody>
      </p:sp>
      <p:sp>
        <p:nvSpPr>
          <p:cNvPr id="4" name="Slide Number Placeholder 3"/>
          <p:cNvSpPr>
            <a:spLocks noGrp="1"/>
          </p:cNvSpPr>
          <p:nvPr>
            <p:ph type="sldNum" sz="quarter" idx="10"/>
          </p:nvPr>
        </p:nvSpPr>
        <p:spPr/>
        <p:txBody>
          <a:bodyPr/>
          <a:lstStyle/>
          <a:p>
            <a:fld id="{A2BAE138-99D5-41DC-A3F5-C570B430B6DF}" type="slidenum">
              <a:rPr lang="en-US" smtClean="0"/>
              <a:t>28</a:t>
            </a:fld>
            <a:endParaRPr lang="en-US"/>
          </a:p>
        </p:txBody>
      </p:sp>
    </p:spTree>
    <p:extLst>
      <p:ext uri="{BB962C8B-B14F-4D97-AF65-F5344CB8AC3E}">
        <p14:creationId xmlns:p14="http://schemas.microsoft.com/office/powerpoint/2010/main" val="1061008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prevent cold weather dehydration, soldiers should drink a minimum of 3 canteens of water daily.  The thirst mechanism does not function properly in cold weather. Soldiers tend to not feel as thirsty as they do when operating in warmer climates.  They should monitor their urine.  Clear yellow urine means you are okay.  Dark yellow urine means you need to drink more.  Drink enough water to keep your urine clear.  Snow is an emergency source of water.  It must first be melted and purified with iodine tablets, calcium hypochlorite or boiling before being consumed.</a:t>
            </a:r>
          </a:p>
        </p:txBody>
      </p:sp>
      <p:sp>
        <p:nvSpPr>
          <p:cNvPr id="4" name="Slide Number Placeholder 3"/>
          <p:cNvSpPr>
            <a:spLocks noGrp="1"/>
          </p:cNvSpPr>
          <p:nvPr>
            <p:ph type="sldNum" sz="quarter" idx="10"/>
          </p:nvPr>
        </p:nvSpPr>
        <p:spPr/>
        <p:txBody>
          <a:bodyPr/>
          <a:lstStyle/>
          <a:p>
            <a:fld id="{A2BAE138-99D5-41DC-A3F5-C570B430B6DF}" type="slidenum">
              <a:rPr lang="en-US" smtClean="0"/>
              <a:t>29</a:t>
            </a:fld>
            <a:endParaRPr lang="en-US"/>
          </a:p>
        </p:txBody>
      </p:sp>
    </p:spTree>
    <p:extLst>
      <p:ext uri="{BB962C8B-B14F-4D97-AF65-F5344CB8AC3E}">
        <p14:creationId xmlns:p14="http://schemas.microsoft.com/office/powerpoint/2010/main" val="194529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a:t>
            </a:fld>
            <a:endParaRPr lang="en-US"/>
          </a:p>
        </p:txBody>
      </p:sp>
    </p:spTree>
    <p:extLst>
      <p:ext uri="{BB962C8B-B14F-4D97-AF65-F5344CB8AC3E}">
        <p14:creationId xmlns:p14="http://schemas.microsoft.com/office/powerpoint/2010/main" val="26352330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Sunburn can be a debilitating cold injury.  Because the air temperature seems relatively cold, soldiers may miscalculate the intensity of the sun or simply be too weary to take preventive action. 1st degree burns involve reddening of the skin; 2nd degree burns are characterized by the formation of blisters. </a:t>
            </a:r>
          </a:p>
          <a:p>
            <a:endParaRPr lang="en-US" dirty="0" smtClean="0"/>
          </a:p>
          <a:p>
            <a:r>
              <a:rPr lang="en-US" dirty="0" smtClean="0"/>
              <a:t>Thinner air allows more of the burning rays of the sun to penetrate the atmosphere and reflect light off of the snow. </a:t>
            </a:r>
          </a:p>
        </p:txBody>
      </p:sp>
      <p:sp>
        <p:nvSpPr>
          <p:cNvPr id="4" name="Slide Number Placeholder 3"/>
          <p:cNvSpPr>
            <a:spLocks noGrp="1"/>
          </p:cNvSpPr>
          <p:nvPr>
            <p:ph type="sldNum" sz="quarter" idx="10"/>
          </p:nvPr>
        </p:nvSpPr>
        <p:spPr/>
        <p:txBody>
          <a:bodyPr/>
          <a:lstStyle/>
          <a:p>
            <a:fld id="{A2BAE138-99D5-41DC-A3F5-C570B430B6DF}" type="slidenum">
              <a:rPr lang="en-US" smtClean="0"/>
              <a:t>30</a:t>
            </a:fld>
            <a:endParaRPr lang="en-US"/>
          </a:p>
        </p:txBody>
      </p:sp>
    </p:spTree>
    <p:extLst>
      <p:ext uri="{BB962C8B-B14F-4D97-AF65-F5344CB8AC3E}">
        <p14:creationId xmlns:p14="http://schemas.microsoft.com/office/powerpoint/2010/main" val="640321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Sunburn is usually treated on first notice by further application of sunscreens/blocks. In mild cases, sunburned soldiers can continue their duties even though they may suffer significant discomfort for a few days. In more severe cases, such as second degree sunburn, soldiers should be treated by medical personnel who can assess the impact of their injuries on their assigned duties. If there is much swelling, cold compresses should be applied.  Aspirin may be taken for pain, and warm liquids should be administered to replenish body fluids. </a:t>
            </a:r>
          </a:p>
          <a:p>
            <a:endParaRPr lang="en-US" dirty="0" smtClean="0"/>
          </a:p>
          <a:p>
            <a:r>
              <a:rPr lang="en-US" dirty="0" smtClean="0"/>
              <a:t>Clothing provides adequate coverage of the skin; however, exposed areas such as the face, lips, neck, ears, and bare hands are susceptible to sunburn. In addition, light reflection from snow can cause burns in areas not ordinarily affected, such as under the chin, around the eyes, inside the nostrils and ears, and even on the roof of the mouth. </a:t>
            </a:r>
          </a:p>
        </p:txBody>
      </p:sp>
      <p:sp>
        <p:nvSpPr>
          <p:cNvPr id="4" name="Slide Number Placeholder 3"/>
          <p:cNvSpPr>
            <a:spLocks noGrp="1"/>
          </p:cNvSpPr>
          <p:nvPr>
            <p:ph type="sldNum" sz="quarter" idx="10"/>
          </p:nvPr>
        </p:nvSpPr>
        <p:spPr/>
        <p:txBody>
          <a:bodyPr/>
          <a:lstStyle/>
          <a:p>
            <a:fld id="{A2BAE138-99D5-41DC-A3F5-C570B430B6DF}" type="slidenum">
              <a:rPr lang="en-US" smtClean="0"/>
              <a:t>31</a:t>
            </a:fld>
            <a:endParaRPr lang="en-US"/>
          </a:p>
        </p:txBody>
      </p:sp>
    </p:spTree>
    <p:extLst>
      <p:ext uri="{BB962C8B-B14F-4D97-AF65-F5344CB8AC3E}">
        <p14:creationId xmlns:p14="http://schemas.microsoft.com/office/powerpoint/2010/main" val="331187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Carbon monoxide is a colorless, odorless, tasteless gas that results from combustion without enough oxygen.  Large amounts of this gas can build up and kill you when there is not proper ventilation for engines, stoves, and heaters.  Many soldiers have gone to sleep with motors running and have died from carbon monoxide poisoning.</a:t>
            </a:r>
          </a:p>
        </p:txBody>
      </p:sp>
      <p:sp>
        <p:nvSpPr>
          <p:cNvPr id="4" name="Slide Number Placeholder 3"/>
          <p:cNvSpPr>
            <a:spLocks noGrp="1"/>
          </p:cNvSpPr>
          <p:nvPr>
            <p:ph type="sldNum" sz="quarter" idx="10"/>
          </p:nvPr>
        </p:nvSpPr>
        <p:spPr/>
        <p:txBody>
          <a:bodyPr/>
          <a:lstStyle/>
          <a:p>
            <a:fld id="{A2BAE138-99D5-41DC-A3F5-C570B430B6DF}" type="slidenum">
              <a:rPr lang="en-US" smtClean="0"/>
              <a:t>32</a:t>
            </a:fld>
            <a:endParaRPr lang="en-US"/>
          </a:p>
        </p:txBody>
      </p:sp>
    </p:spTree>
    <p:extLst>
      <p:ext uri="{BB962C8B-B14F-4D97-AF65-F5344CB8AC3E}">
        <p14:creationId xmlns:p14="http://schemas.microsoft.com/office/powerpoint/2010/main" val="2367221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Signs/symptoms progress slowly. At the onset, they may go unnoticed because carbon monoxide is colorless, tasteless, and odorless. </a:t>
            </a:r>
          </a:p>
          <a:p>
            <a:r>
              <a:rPr lang="en-US" dirty="0" smtClean="0"/>
              <a:t>Headache, tiredness, excessive yawning, confusion, followed by unconsciousness, and eventually death. A cherry-red coloring to the tissues of the lips, mouth, and inside the eyelids occurs very late in CO poisoning--when the patient is very near death. </a:t>
            </a:r>
          </a:p>
        </p:txBody>
      </p:sp>
      <p:sp>
        <p:nvSpPr>
          <p:cNvPr id="4" name="Slide Number Placeholder 3"/>
          <p:cNvSpPr>
            <a:spLocks noGrp="1"/>
          </p:cNvSpPr>
          <p:nvPr>
            <p:ph type="sldNum" sz="quarter" idx="10"/>
          </p:nvPr>
        </p:nvSpPr>
        <p:spPr/>
        <p:txBody>
          <a:bodyPr/>
          <a:lstStyle/>
          <a:p>
            <a:fld id="{A2BAE138-99D5-41DC-A3F5-C570B430B6DF}" type="slidenum">
              <a:rPr lang="en-US" smtClean="0"/>
              <a:t>33</a:t>
            </a:fld>
            <a:endParaRPr lang="en-US"/>
          </a:p>
        </p:txBody>
      </p:sp>
    </p:spTree>
    <p:extLst>
      <p:ext uri="{BB962C8B-B14F-4D97-AF65-F5344CB8AC3E}">
        <p14:creationId xmlns:p14="http://schemas.microsoft.com/office/powerpoint/2010/main" val="348082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experience any of the symptoms of carbon monoxide poisoning, stay calm and move to fresh air immediately.  Panic and haste may cause you to pass out in the area of high carbon monoxide concentration.  If a soldier is found unconscious in a running vehicle or a heated tent, immediately take him/her to fresh air and perform mouth to mouth resuscitation until s/he is revived.  Send someone for medical aid; severe complications can develop, even in casualties who appear to have recovered perfectly. </a:t>
            </a:r>
          </a:p>
        </p:txBody>
      </p:sp>
      <p:sp>
        <p:nvSpPr>
          <p:cNvPr id="4" name="Slide Number Placeholder 3"/>
          <p:cNvSpPr>
            <a:spLocks noGrp="1"/>
          </p:cNvSpPr>
          <p:nvPr>
            <p:ph type="sldNum" sz="quarter" idx="10"/>
          </p:nvPr>
        </p:nvSpPr>
        <p:spPr/>
        <p:txBody>
          <a:bodyPr/>
          <a:lstStyle/>
          <a:p>
            <a:fld id="{A2BAE138-99D5-41DC-A3F5-C570B430B6DF}" type="slidenum">
              <a:rPr lang="en-US" smtClean="0"/>
              <a:t>34</a:t>
            </a:fld>
            <a:endParaRPr lang="en-US"/>
          </a:p>
        </p:txBody>
      </p:sp>
    </p:spTree>
    <p:extLst>
      <p:ext uri="{BB962C8B-B14F-4D97-AF65-F5344CB8AC3E}">
        <p14:creationId xmlns:p14="http://schemas.microsoft.com/office/powerpoint/2010/main" val="1018071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 is key. Carbon monoxide poisoning can be prevented if unit leaders enforce a few simple rules: </a:t>
            </a:r>
          </a:p>
          <a:p>
            <a:r>
              <a:rPr lang="en-US" dirty="0" smtClean="0"/>
              <a:t>don’t permit soldiers to sleep in vehicles while engines are operating</a:t>
            </a:r>
          </a:p>
          <a:p>
            <a:r>
              <a:rPr lang="en-US" dirty="0" smtClean="0"/>
              <a:t>ensure tent stoves and heaters are regularly serviced and inspected to confirm safe operation</a:t>
            </a:r>
          </a:p>
          <a:p>
            <a:r>
              <a:rPr lang="en-US" dirty="0" smtClean="0"/>
              <a:t>ensure that sleeping tents have proper ventilation</a:t>
            </a:r>
          </a:p>
          <a:p>
            <a:endParaRPr lang="en-US" dirty="0" smtClean="0"/>
          </a:p>
          <a:p>
            <a:r>
              <a:rPr lang="en-US" dirty="0" smtClean="0"/>
              <a:t>*Tent eye is caused by fumes emanating from stoves and lanterns operated in a poorly ventilated shelter. It can be prevented by using properly functioning stoves and lanterns, and adequately ventilating the shelter. First aid for tent eye is fresh air. </a:t>
            </a:r>
          </a:p>
        </p:txBody>
      </p:sp>
      <p:sp>
        <p:nvSpPr>
          <p:cNvPr id="4" name="Slide Number Placeholder 3"/>
          <p:cNvSpPr>
            <a:spLocks noGrp="1"/>
          </p:cNvSpPr>
          <p:nvPr>
            <p:ph type="sldNum" sz="quarter" idx="10"/>
          </p:nvPr>
        </p:nvSpPr>
        <p:spPr/>
        <p:txBody>
          <a:bodyPr/>
          <a:lstStyle/>
          <a:p>
            <a:fld id="{A2BAE138-99D5-41DC-A3F5-C570B430B6DF}" type="slidenum">
              <a:rPr lang="en-US" smtClean="0"/>
              <a:t>35</a:t>
            </a:fld>
            <a:endParaRPr lang="en-US"/>
          </a:p>
        </p:txBody>
      </p:sp>
    </p:spTree>
    <p:extLst>
      <p:ext uri="{BB962C8B-B14F-4D97-AF65-F5344CB8AC3E}">
        <p14:creationId xmlns:p14="http://schemas.microsoft.com/office/powerpoint/2010/main" val="12024435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Snow blindness is a very painful inflammation of the eyes (cornea) caused by an overexposure to the ultraviolet rays of the sun.  The eyes will become bloodshot, feel irritated and “full of sand”.  The eyes will be red and there can be a lot of tearing.  Moving the eyes will cause pain.</a:t>
            </a:r>
          </a:p>
        </p:txBody>
      </p:sp>
      <p:sp>
        <p:nvSpPr>
          <p:cNvPr id="4" name="Slide Number Placeholder 3"/>
          <p:cNvSpPr>
            <a:spLocks noGrp="1"/>
          </p:cNvSpPr>
          <p:nvPr>
            <p:ph type="sldNum" sz="quarter" idx="10"/>
          </p:nvPr>
        </p:nvSpPr>
        <p:spPr/>
        <p:txBody>
          <a:bodyPr/>
          <a:lstStyle/>
          <a:p>
            <a:fld id="{A2BAE138-99D5-41DC-A3F5-C570B430B6DF}" type="slidenum">
              <a:rPr lang="en-US" smtClean="0"/>
              <a:t>36</a:t>
            </a:fld>
            <a:endParaRPr lang="en-US"/>
          </a:p>
        </p:txBody>
      </p:sp>
    </p:spTree>
    <p:extLst>
      <p:ext uri="{BB962C8B-B14F-4D97-AF65-F5344CB8AC3E}">
        <p14:creationId xmlns:p14="http://schemas.microsoft.com/office/powerpoint/2010/main" val="1811797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snow blindness develops, blindfold both eyes and apply a clean, cool wet compress to the eyes.  This stops further damage to the eyes and reduces the pain associated with movement.  If further exposure is unavoidable, use the darkest glasses or bandages with tiny pinholes to decrease further damage while letting the injured soldier function.  Seek medical attention immediately.  Aspirin can by used to control the pain. Recovery may take two to three days. </a:t>
            </a:r>
          </a:p>
        </p:txBody>
      </p:sp>
      <p:sp>
        <p:nvSpPr>
          <p:cNvPr id="4" name="Slide Number Placeholder 3"/>
          <p:cNvSpPr>
            <a:spLocks noGrp="1"/>
          </p:cNvSpPr>
          <p:nvPr>
            <p:ph type="sldNum" sz="quarter" idx="10"/>
          </p:nvPr>
        </p:nvSpPr>
        <p:spPr/>
        <p:txBody>
          <a:bodyPr/>
          <a:lstStyle/>
          <a:p>
            <a:fld id="{A2BAE138-99D5-41DC-A3F5-C570B430B6DF}" type="slidenum">
              <a:rPr lang="en-US" smtClean="0"/>
              <a:t>37</a:t>
            </a:fld>
            <a:endParaRPr lang="en-US"/>
          </a:p>
        </p:txBody>
      </p:sp>
    </p:spTree>
    <p:extLst>
      <p:ext uri="{BB962C8B-B14F-4D97-AF65-F5344CB8AC3E}">
        <p14:creationId xmlns:p14="http://schemas.microsoft.com/office/powerpoint/2010/main" val="2915759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38</a:t>
            </a:fld>
            <a:endParaRPr lang="en-US"/>
          </a:p>
        </p:txBody>
      </p:sp>
    </p:spTree>
    <p:extLst>
      <p:ext uri="{BB962C8B-B14F-4D97-AF65-F5344CB8AC3E}">
        <p14:creationId xmlns:p14="http://schemas.microsoft.com/office/powerpoint/2010/main" val="3099144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39</a:t>
            </a:fld>
            <a:endParaRPr lang="en-US"/>
          </a:p>
        </p:txBody>
      </p:sp>
    </p:spTree>
    <p:extLst>
      <p:ext uri="{BB962C8B-B14F-4D97-AF65-F5344CB8AC3E}">
        <p14:creationId xmlns:p14="http://schemas.microsoft.com/office/powerpoint/2010/main" val="113679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a:t>
            </a:fld>
            <a:endParaRPr lang="en-US"/>
          </a:p>
        </p:txBody>
      </p:sp>
    </p:spTree>
    <p:extLst>
      <p:ext uri="{BB962C8B-B14F-4D97-AF65-F5344CB8AC3E}">
        <p14:creationId xmlns:p14="http://schemas.microsoft.com/office/powerpoint/2010/main" val="7264720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40</a:t>
            </a:fld>
            <a:endParaRPr lang="en-US"/>
          </a:p>
        </p:txBody>
      </p:sp>
    </p:spTree>
    <p:extLst>
      <p:ext uri="{BB962C8B-B14F-4D97-AF65-F5344CB8AC3E}">
        <p14:creationId xmlns:p14="http://schemas.microsoft.com/office/powerpoint/2010/main" val="2081932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41</a:t>
            </a:fld>
            <a:endParaRPr lang="en-US"/>
          </a:p>
        </p:txBody>
      </p:sp>
    </p:spTree>
    <p:extLst>
      <p:ext uri="{BB962C8B-B14F-4D97-AF65-F5344CB8AC3E}">
        <p14:creationId xmlns:p14="http://schemas.microsoft.com/office/powerpoint/2010/main" val="412273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typical cold weather injury casualty is a male approximately 20 years old at the rank of E-4 or below.  He is usually from a warm climate and is not acclimated to cold weather and not prepared to survive in those conditions.  Soldiers who use alcohol, tobacco or medication could have impaired judgment and miss early warning signs of cold injuries.</a:t>
            </a:r>
          </a:p>
          <a:p>
            <a:endParaRPr lang="en-US" dirty="0"/>
          </a:p>
        </p:txBody>
      </p:sp>
      <p:sp>
        <p:nvSpPr>
          <p:cNvPr id="4" name="Slide Number Placeholder 3"/>
          <p:cNvSpPr>
            <a:spLocks noGrp="1"/>
          </p:cNvSpPr>
          <p:nvPr>
            <p:ph type="sldNum" sz="quarter" idx="10"/>
          </p:nvPr>
        </p:nvSpPr>
        <p:spPr/>
        <p:txBody>
          <a:bodyPr/>
          <a:lstStyle/>
          <a:p>
            <a:fld id="{A2BAE138-99D5-41DC-A3F5-C570B430B6DF}" type="slidenum">
              <a:rPr lang="en-US" smtClean="0"/>
              <a:t>5</a:t>
            </a:fld>
            <a:endParaRPr lang="en-US"/>
          </a:p>
        </p:txBody>
      </p:sp>
    </p:spTree>
    <p:extLst>
      <p:ext uri="{BB962C8B-B14F-4D97-AF65-F5344CB8AC3E}">
        <p14:creationId xmlns:p14="http://schemas.microsoft.com/office/powerpoint/2010/main" val="193602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from a general to a private can get a cold weather injury if the conditions are right.  However, some soldiers are more susceptible than others.  Soldiers who have had a cold injury in the past are much more likely to develop a cold injury sooner, or a more severe cold injury in the future.</a:t>
            </a:r>
          </a:p>
          <a:p>
            <a:endParaRPr lang="en-US" dirty="0" smtClean="0"/>
          </a:p>
          <a:p>
            <a:r>
              <a:rPr lang="en-US" dirty="0" smtClean="0"/>
              <a:t>Previous</a:t>
            </a:r>
            <a:r>
              <a:rPr lang="en-US" baseline="0" dirty="0" smtClean="0"/>
              <a:t> cold weather injury- those who have had a CWI in the past are more susceptible than others</a:t>
            </a:r>
          </a:p>
          <a:p>
            <a:r>
              <a:rPr lang="en-US" baseline="0" dirty="0" smtClean="0"/>
              <a:t>Inadequate nutrition- underfeeding can cause low blood sugar which can  impair shivering and also makes it more difficult to stay active and generate body heat</a:t>
            </a:r>
          </a:p>
          <a:p>
            <a:r>
              <a:rPr lang="en-US" baseline="0" dirty="0" smtClean="0"/>
              <a:t>Alcohol- imparts a sense of warmth, causes dilation of skin blood vessels, increasing heat loss to the environment. Also impairs senses and judgment, making it difficult to detect signs and symptoms of a CWI</a:t>
            </a:r>
          </a:p>
          <a:p>
            <a:r>
              <a:rPr lang="en-US" baseline="0" dirty="0" smtClean="0"/>
              <a:t>Nicotine- causes increased constriction of skin blood vessels, increasing chances of frostbite</a:t>
            </a:r>
          </a:p>
          <a:p>
            <a:r>
              <a:rPr lang="en-US" baseline="0" dirty="0" smtClean="0"/>
              <a:t>Dehydration- can decrease ability to sustain heat-generating physical activity</a:t>
            </a:r>
          </a:p>
          <a:p>
            <a:r>
              <a:rPr lang="en-US" baseline="0" dirty="0" smtClean="0"/>
              <a:t>Over-activity- if over-dressed for the conditions, sweating will lead to wet clothes and increased heat loss when activity has ended</a:t>
            </a:r>
          </a:p>
          <a:p>
            <a:r>
              <a:rPr lang="en-US" baseline="0" dirty="0" smtClean="0"/>
              <a:t>Under-activity- lower heat production</a:t>
            </a:r>
            <a:endParaRPr lang="en-US" dirty="0" smtClean="0"/>
          </a:p>
        </p:txBody>
      </p:sp>
      <p:sp>
        <p:nvSpPr>
          <p:cNvPr id="4" name="Slide Number Placeholder 3"/>
          <p:cNvSpPr>
            <a:spLocks noGrp="1"/>
          </p:cNvSpPr>
          <p:nvPr>
            <p:ph type="sldNum" sz="quarter" idx="10"/>
          </p:nvPr>
        </p:nvSpPr>
        <p:spPr/>
        <p:txBody>
          <a:bodyPr/>
          <a:lstStyle/>
          <a:p>
            <a:fld id="{A2BAE138-99D5-41DC-A3F5-C570B430B6DF}" type="slidenum">
              <a:rPr lang="en-US" smtClean="0"/>
              <a:t>6</a:t>
            </a:fld>
            <a:endParaRPr lang="en-US"/>
          </a:p>
        </p:txBody>
      </p:sp>
    </p:spTree>
    <p:extLst>
      <p:ext uri="{BB962C8B-B14F-4D97-AF65-F5344CB8AC3E}">
        <p14:creationId xmlns:p14="http://schemas.microsoft.com/office/powerpoint/2010/main" val="797266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7</a:t>
            </a:fld>
            <a:endParaRPr lang="en-US"/>
          </a:p>
        </p:txBody>
      </p:sp>
    </p:spTree>
    <p:extLst>
      <p:ext uri="{BB962C8B-B14F-4D97-AF65-F5344CB8AC3E}">
        <p14:creationId xmlns:p14="http://schemas.microsoft.com/office/powerpoint/2010/main" val="150749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BAE138-99D5-41DC-A3F5-C570B430B6DF}" type="slidenum">
              <a:rPr lang="en-US" smtClean="0"/>
              <a:t>8</a:t>
            </a:fld>
            <a:endParaRPr lang="en-US"/>
          </a:p>
        </p:txBody>
      </p:sp>
    </p:spTree>
    <p:extLst>
      <p:ext uri="{BB962C8B-B14F-4D97-AF65-F5344CB8AC3E}">
        <p14:creationId xmlns:p14="http://schemas.microsoft.com/office/powerpoint/2010/main" val="382112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Hypothermia is a condition of abnormally low core body temperature which occurs when heat loss exceeds the body’s heat production.  Hypothermia is usually associated with cold climates, but it can occur even in warm climates during extended exposure in thunderstorms, hail, rain, and accompanying winds, especially when the soldier has wet clothing or soldier is inactive. When exposed, watch your soldiers carefully for signs of hypothermia. </a:t>
            </a:r>
          </a:p>
          <a:p>
            <a:endParaRPr lang="en-US" dirty="0" smtClean="0"/>
          </a:p>
          <a:p>
            <a:r>
              <a:rPr lang="en-US" dirty="0" smtClean="0"/>
              <a:t>Human cells, tissues, and organs operate efficiently only within narrow temperature limits. If our body temp rises 2 degrees above the normal 98.6</a:t>
            </a:r>
            <a:r>
              <a:rPr lang="en-US" baseline="30000" dirty="0" smtClean="0"/>
              <a:t>o</a:t>
            </a:r>
            <a:r>
              <a:rPr lang="en-US" dirty="0" smtClean="0"/>
              <a:t>F, we may become ill. If it rises 7 degrees, we becomes critically ill. If our body temp decreases 2 degrees, we feel cold. A 7 degree decrease puts our life in jeopardy. If it drops as low as 80</a:t>
            </a:r>
            <a:r>
              <a:rPr lang="en-US" baseline="30000" dirty="0" smtClean="0"/>
              <a:t>o</a:t>
            </a:r>
            <a:r>
              <a:rPr lang="en-US" dirty="0" smtClean="0"/>
              <a:t>F, death is likely. </a:t>
            </a:r>
          </a:p>
        </p:txBody>
      </p:sp>
      <p:sp>
        <p:nvSpPr>
          <p:cNvPr id="4" name="Slide Number Placeholder 3"/>
          <p:cNvSpPr>
            <a:spLocks noGrp="1"/>
          </p:cNvSpPr>
          <p:nvPr>
            <p:ph type="sldNum" sz="quarter" idx="10"/>
          </p:nvPr>
        </p:nvSpPr>
        <p:spPr/>
        <p:txBody>
          <a:bodyPr/>
          <a:lstStyle/>
          <a:p>
            <a:fld id="{A2BAE138-99D5-41DC-A3F5-C570B430B6DF}" type="slidenum">
              <a:rPr lang="en-US" smtClean="0"/>
              <a:t>9</a:t>
            </a:fld>
            <a:endParaRPr lang="en-US"/>
          </a:p>
        </p:txBody>
      </p:sp>
    </p:spTree>
    <p:extLst>
      <p:ext uri="{BB962C8B-B14F-4D97-AF65-F5344CB8AC3E}">
        <p14:creationId xmlns:p14="http://schemas.microsoft.com/office/powerpoint/2010/main" val="341510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916CF1-6D6C-4B83-9266-1663BD9B0435}" type="datetime1">
              <a:rPr lang="en-US" smtClean="0"/>
              <a:t>2/13/2019</a:t>
            </a:fld>
            <a:endParaRPr lang="en-US"/>
          </a:p>
        </p:txBody>
      </p:sp>
      <p:sp>
        <p:nvSpPr>
          <p:cNvPr id="5" name="Footer Placeholder 4"/>
          <p:cNvSpPr>
            <a:spLocks noGrp="1"/>
          </p:cNvSpPr>
          <p:nvPr>
            <p:ph type="ftr" sz="quarter" idx="11"/>
          </p:nvPr>
        </p:nvSpPr>
        <p:spPr/>
        <p:txBody>
          <a:bodyPr/>
          <a:lstStyle/>
          <a:p>
            <a:r>
              <a:rPr lang="en-US" dirty="0" smtClean="0"/>
              <a:t>UNCLASSIFIED</a:t>
            </a:r>
            <a:endParaRPr lang="en-US" dirty="0"/>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dirty="0"/>
          </a:p>
        </p:txBody>
      </p:sp>
    </p:spTree>
    <p:extLst>
      <p:ext uri="{BB962C8B-B14F-4D97-AF65-F5344CB8AC3E}">
        <p14:creationId xmlns:p14="http://schemas.microsoft.com/office/powerpoint/2010/main" val="105186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FB7289-EF9A-4E53-8EBE-777369C686BD}"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71341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0BA1BE-DDAE-4086-8684-E880D84AF6A7}"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84097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E09635-FA7B-43BB-AFC4-E65C90BD788A}"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25845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66A14F-8E86-47A7-BFAE-47D7C25D6B3A}" type="datetime1">
              <a:rPr lang="en-US" smtClean="0"/>
              <a:t>2/13/2019</a:t>
            </a:fld>
            <a:endParaRPr lang="en-US"/>
          </a:p>
        </p:txBody>
      </p:sp>
      <p:sp>
        <p:nvSpPr>
          <p:cNvPr id="5" name="Footer Placeholder 4"/>
          <p:cNvSpPr>
            <a:spLocks noGrp="1"/>
          </p:cNvSpPr>
          <p:nvPr>
            <p:ph type="ftr" sz="quarter" idx="11"/>
          </p:nvPr>
        </p:nvSpPr>
        <p:spPr/>
        <p:txBody>
          <a:bodyPr/>
          <a:lstStyle/>
          <a:p>
            <a:r>
              <a:rPr lang="en-US" smtClean="0"/>
              <a:t>UNCLASSIFIED</a:t>
            </a:r>
            <a:endParaRPr lang="en-US"/>
          </a:p>
        </p:txBody>
      </p:sp>
      <p:sp>
        <p:nvSpPr>
          <p:cNvPr id="6" name="Slide Number Placeholder 5"/>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183793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E2A910-DAF9-4CCB-95FA-04FCFCAAACA2}"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390637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11EA30-2818-4846-BA75-4462224FE01A}" type="datetime1">
              <a:rPr lang="en-US" smtClean="0"/>
              <a:t>2/13/2019</a:t>
            </a:fld>
            <a:endParaRPr lang="en-US"/>
          </a:p>
        </p:txBody>
      </p:sp>
      <p:sp>
        <p:nvSpPr>
          <p:cNvPr id="8" name="Footer Placeholder 7"/>
          <p:cNvSpPr>
            <a:spLocks noGrp="1"/>
          </p:cNvSpPr>
          <p:nvPr>
            <p:ph type="ftr" sz="quarter" idx="11"/>
          </p:nvPr>
        </p:nvSpPr>
        <p:spPr/>
        <p:txBody>
          <a:bodyPr/>
          <a:lstStyle/>
          <a:p>
            <a:r>
              <a:rPr lang="en-US" smtClean="0"/>
              <a:t>UNCLASSIFIED</a:t>
            </a:r>
            <a:endParaRPr lang="en-US"/>
          </a:p>
        </p:txBody>
      </p:sp>
      <p:sp>
        <p:nvSpPr>
          <p:cNvPr id="9" name="Slide Number Placeholder 8"/>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57273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89B92-AB29-4BD2-A5EE-EEC343B80688}" type="datetime1">
              <a:rPr lang="en-US" smtClean="0"/>
              <a:t>2/13/2019</a:t>
            </a:fld>
            <a:endParaRPr lang="en-US"/>
          </a:p>
        </p:txBody>
      </p:sp>
      <p:sp>
        <p:nvSpPr>
          <p:cNvPr id="4" name="Footer Placeholder 3"/>
          <p:cNvSpPr>
            <a:spLocks noGrp="1"/>
          </p:cNvSpPr>
          <p:nvPr>
            <p:ph type="ftr" sz="quarter" idx="11"/>
          </p:nvPr>
        </p:nvSpPr>
        <p:spPr/>
        <p:txBody>
          <a:bodyPr/>
          <a:lstStyle/>
          <a:p>
            <a:r>
              <a:rPr lang="en-US" smtClean="0"/>
              <a:t>UNCLASSIFIED</a:t>
            </a:r>
            <a:endParaRPr lang="en-US"/>
          </a:p>
        </p:txBody>
      </p:sp>
      <p:sp>
        <p:nvSpPr>
          <p:cNvPr id="5" name="Slide Number Placeholder 4"/>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895649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11CC2-27EA-4902-AA4D-0C9BD71DF6ED}" type="datetime1">
              <a:rPr lang="en-US" smtClean="0"/>
              <a:t>2/13/2019</a:t>
            </a:fld>
            <a:endParaRPr lang="en-US"/>
          </a:p>
        </p:txBody>
      </p:sp>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186514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3DAF7-9464-4B31-80C8-F5908486CB93}"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264256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56C90-A4DC-4A69-A9D9-CC3140A6351E}" type="datetime1">
              <a:rPr lang="en-US" smtClean="0"/>
              <a:t>2/13/2019</a:t>
            </a:fld>
            <a:endParaRPr lang="en-US"/>
          </a:p>
        </p:txBody>
      </p:sp>
      <p:sp>
        <p:nvSpPr>
          <p:cNvPr id="6" name="Footer Placeholder 5"/>
          <p:cNvSpPr>
            <a:spLocks noGrp="1"/>
          </p:cNvSpPr>
          <p:nvPr>
            <p:ph type="ftr" sz="quarter" idx="11"/>
          </p:nvPr>
        </p:nvSpPr>
        <p:spPr/>
        <p:txBody>
          <a:bodyPr/>
          <a:lstStyle/>
          <a:p>
            <a:r>
              <a:rPr lang="en-US" smtClean="0"/>
              <a:t>UNCLASSIFIED</a:t>
            </a:r>
            <a:endParaRPr lang="en-US"/>
          </a:p>
        </p:txBody>
      </p:sp>
      <p:sp>
        <p:nvSpPr>
          <p:cNvPr id="7" name="Slide Number Placeholder 6"/>
          <p:cNvSpPr>
            <a:spLocks noGrp="1"/>
          </p:cNvSpPr>
          <p:nvPr>
            <p:ph type="sldNum" sz="quarter" idx="12"/>
          </p:nvPr>
        </p:nvSpPr>
        <p:spPr/>
        <p:txBody>
          <a:bodyPr/>
          <a:lstStyle/>
          <a:p>
            <a:fld id="{56ECA05E-813C-4019-BB9A-0A7A33B827B5}" type="slidenum">
              <a:rPr lang="en-US" smtClean="0"/>
              <a:t>‹#›</a:t>
            </a:fld>
            <a:endParaRPr lang="en-US"/>
          </a:p>
        </p:txBody>
      </p:sp>
    </p:spTree>
    <p:extLst>
      <p:ext uri="{BB962C8B-B14F-4D97-AF65-F5344CB8AC3E}">
        <p14:creationId xmlns:p14="http://schemas.microsoft.com/office/powerpoint/2010/main" val="354774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DC6DA-8CE5-409F-9AF8-26EC59FE6B2B}" type="datetime1">
              <a:rPr lang="en-US" smtClean="0"/>
              <a:t>2/13/2019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6ECA05E-813C-4019-BB9A-0A7A33B827B5}" type="slidenum">
              <a:rPr lang="en-US" smtClean="0"/>
              <a:pPr/>
              <a:t>‹#›</a:t>
            </a:fld>
            <a:endParaRPr lang="en-US" dirty="0"/>
          </a:p>
        </p:txBody>
      </p:sp>
    </p:spTree>
    <p:extLst>
      <p:ext uri="{BB962C8B-B14F-4D97-AF65-F5344CB8AC3E}">
        <p14:creationId xmlns:p14="http://schemas.microsoft.com/office/powerpoint/2010/main" val="306038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us.army.mil/suite/doc/41860392" TargetMode="External"/><Relationship Id="rId7" Type="http://schemas.openxmlformats.org/officeDocument/2006/relationships/hyperlink" Target="https://phcm.health.mil/topics/discond/cip/Pages/Cold-Weather-Casualties-and-Injurie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phc.amedd.army.mil/Pages/default.aspx" TargetMode="External"/><Relationship Id="rId5" Type="http://schemas.openxmlformats.org/officeDocument/2006/relationships/hyperlink" Target="https://safety.army.mil/" TargetMode="External"/><Relationship Id="rId4" Type="http://schemas.openxmlformats.org/officeDocument/2006/relationships/hyperlink" Target="https://www.dimoc.mi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hcm.health.mil/topics/discond/cip/Pages/Cold-Weather-Casualties-and-Injuries.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usariem.army.mil/index.cfm/publications/guida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rdl.train.army.mi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300112" y="2304827"/>
            <a:ext cx="8543777" cy="3749872"/>
          </a:xfrm>
          <a:prstGeom prst="rect">
            <a:avLst/>
          </a:prstGeom>
          <a:noFill/>
          <a:ln w="9525">
            <a:solidFill>
              <a:srgbClr val="000000">
                <a:lumMod val="50000"/>
                <a:lumOff val="50000"/>
              </a:srgbClr>
            </a:solidFill>
            <a:miter lim="800000"/>
            <a:headEnd/>
            <a:tailEnd/>
          </a:ln>
        </p:spPr>
        <p:txBody>
          <a:bodyPr wrap="square" lIns="86486" tIns="43243" rIns="86486" bIns="43243">
            <a:spAutoFit/>
          </a:bodyPr>
          <a:lstStyle/>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 This slide deck was prepared for adaption and local use by units/installation personnel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when conducting cold injury prevention training.</a:t>
            </a:r>
            <a:endParaRPr kumimoji="0" lang="en-US" sz="1400" b="0" i="1"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The information presented in these slides and notes sections (as posted) has been approved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by the Disease Epidemiology Program (DEP) of the U.S. Army </a:t>
            </a:r>
            <a:r>
              <a:rPr kumimoji="0" lang="en-US" sz="1400" b="0" i="0" u="none" strike="noStrike" kern="0" cap="none" spc="0" normalizeH="0" baseline="0" noProof="0" dirty="0">
                <a:ln>
                  <a:noFill/>
                </a:ln>
                <a:solidFill>
                  <a:srgbClr val="000000"/>
                </a:solidFill>
                <a:effectLst/>
                <a:uLnTx/>
                <a:uFillTx/>
                <a:latin typeface="Arial" charset="0"/>
              </a:rPr>
              <a:t>Public Health Center </a:t>
            </a:r>
            <a:r>
              <a:rPr kumimoji="0" lang="en-US" sz="1400" b="0" i="0" u="none" strike="noStrike" kern="0" cap="none" spc="0" normalizeH="0" baseline="0" noProof="0" dirty="0" smtClean="0">
                <a:ln>
                  <a:noFill/>
                </a:ln>
                <a:solidFill>
                  <a:srgbClr val="000000"/>
                </a:solidFill>
                <a:effectLst/>
                <a:uLnTx/>
                <a:uFillTx/>
                <a:latin typeface="Arial" charset="0"/>
              </a:rPr>
              <a:t>(APHC)</a:t>
            </a:r>
            <a:r>
              <a:rPr kumimoji="0" lang="en-US" sz="1400" b="0" i="1" u="none" strike="noStrike" kern="0" cap="none" spc="0" normalizeH="0" baseline="0" noProof="0" dirty="0" smtClean="0">
                <a:ln>
                  <a:noFill/>
                </a:ln>
                <a:solidFill>
                  <a:srgbClr val="000000"/>
                </a:solidFill>
                <a:effectLst/>
                <a:uLnTx/>
                <a:uFillTx/>
                <a:latin typeface="Arial" charset="0"/>
              </a:rPr>
              <a:t> </a:t>
            </a:r>
            <a:br>
              <a:rPr kumimoji="0" lang="en-US" sz="1400" b="0" i="1"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as</a:t>
            </a:r>
            <a:r>
              <a:rPr kumimoji="0" lang="en-US" sz="1400" b="0" i="1" u="none" strike="noStrike" kern="0" cap="none" spc="0" normalizeH="0" baseline="0" noProof="0" dirty="0" smtClean="0">
                <a:ln>
                  <a:noFill/>
                </a:ln>
                <a:solidFill>
                  <a:srgbClr val="000000"/>
                </a:solidFill>
                <a:effectLst/>
                <a:uLnTx/>
                <a:uFillTx/>
                <a:latin typeface="Arial" charset="0"/>
              </a:rPr>
              <a:t> </a:t>
            </a:r>
            <a:r>
              <a:rPr kumimoji="0" lang="en-US" sz="1400" b="0" i="0" u="none" strike="noStrike" kern="0" cap="none" spc="0" normalizeH="0" baseline="0" noProof="0" dirty="0" smtClean="0">
                <a:ln>
                  <a:noFill/>
                </a:ln>
                <a:solidFill>
                  <a:srgbClr val="000000"/>
                </a:solidFill>
                <a:effectLst/>
                <a:uLnTx/>
                <a:uFillTx/>
                <a:latin typeface="Arial" charset="0"/>
              </a:rPr>
              <a:t>of February 2019</a:t>
            </a:r>
            <a:r>
              <a:rPr kumimoji="0" lang="en-US" sz="1400" b="0" i="1" u="none" strike="noStrike" kern="0" cap="none" spc="0" normalizeH="0" baseline="0" noProof="0" dirty="0" smtClean="0">
                <a:ln>
                  <a:noFill/>
                </a:ln>
                <a:solidFill>
                  <a:srgbClr val="000000"/>
                </a:solidFill>
                <a:effectLst/>
                <a:uLnTx/>
                <a:uFillTx/>
                <a:latin typeface="Arial" charset="0"/>
              </a:rPr>
              <a:t>. </a:t>
            </a:r>
            <a:r>
              <a:rPr kumimoji="0" lang="en-US" sz="1400" b="0" i="0" u="none" strike="noStrike" kern="0" cap="none" spc="0" normalizeH="0" baseline="0" noProof="0" dirty="0" smtClean="0">
                <a:ln>
                  <a:noFill/>
                </a:ln>
                <a:solidFill>
                  <a:srgbClr val="000000"/>
                </a:solidFill>
                <a:effectLst/>
                <a:uLnTx/>
                <a:uFillTx/>
                <a:latin typeface="Arial" charset="0"/>
              </a:rPr>
              <a:t>The DEP can be contacted at 410-436-9286 for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technical consultation regarding cold injury prevention.</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1"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The requirement for Army Cold Weather Injury Prevention training is established by the </a:t>
            </a:r>
            <a:br>
              <a:rPr kumimoji="0" lang="en-US" sz="1400" b="0" i="0" u="none" strike="noStrike" kern="0" cap="none" spc="0" normalizeH="0" baseline="0" noProof="0" dirty="0" smtClean="0">
                <a:ln>
                  <a:noFill/>
                </a:ln>
                <a:solidFill>
                  <a:srgbClr val="000000"/>
                </a:solidFill>
                <a:effectLst/>
                <a:uLnTx/>
                <a:uFillTx/>
                <a:latin typeface="Arial" charset="0"/>
              </a:rPr>
            </a:br>
            <a:r>
              <a:rPr kumimoji="0" lang="en-US" sz="1400" b="0" i="0" u="none" strike="noStrike" kern="0" cap="none" spc="0" normalizeH="0" baseline="0" noProof="0" dirty="0" smtClean="0">
                <a:ln>
                  <a:noFill/>
                </a:ln>
                <a:solidFill>
                  <a:srgbClr val="000000"/>
                </a:solidFill>
                <a:effectLst/>
                <a:uLnTx/>
                <a:uFillTx/>
                <a:latin typeface="Arial" charset="0"/>
              </a:rPr>
              <a:t>Army Medical Command – the current (2013) policy memorandum is </a:t>
            </a:r>
            <a:r>
              <a:rPr kumimoji="0" lang="en-US" sz="1400" b="0" i="0" u="none" strike="noStrike" kern="0" cap="none" spc="0" normalizeH="0" baseline="0" noProof="0" dirty="0">
                <a:ln>
                  <a:noFill/>
                </a:ln>
                <a:solidFill>
                  <a:srgbClr val="000000"/>
                </a:solidFill>
                <a:effectLst/>
                <a:uLnTx/>
                <a:uFillTx/>
                <a:latin typeface="Arial" charset="0"/>
              </a:rPr>
              <a:t>at </a:t>
            </a:r>
            <a:r>
              <a:rPr kumimoji="0" lang="en-US" sz="1400" b="0" i="0" u="none" strike="noStrike" kern="0" cap="none" spc="0" normalizeH="0" baseline="0" noProof="0" dirty="0">
                <a:ln>
                  <a:noFill/>
                </a:ln>
                <a:solidFill>
                  <a:srgbClr val="000000"/>
                </a:solidFill>
                <a:effectLst/>
                <a:uLnTx/>
                <a:uFillTx/>
                <a:latin typeface="Arial" charset="0"/>
                <a:hlinkClick r:id="rId3"/>
              </a:rPr>
              <a:t>https://</a:t>
            </a:r>
            <a:r>
              <a:rPr kumimoji="0" lang="en-US" sz="1400" b="0" i="0" u="none" strike="noStrike" kern="0" cap="none" spc="0" normalizeH="0" baseline="0" noProof="0" dirty="0" smtClean="0">
                <a:ln>
                  <a:noFill/>
                </a:ln>
                <a:solidFill>
                  <a:srgbClr val="000000"/>
                </a:solidFill>
                <a:effectLst/>
                <a:uLnTx/>
                <a:uFillTx/>
                <a:latin typeface="Arial" charset="0"/>
                <a:hlinkClick r:id="rId3"/>
              </a:rPr>
              <a:t>www.us.army.mil/suite/doc/41860392</a:t>
            </a:r>
            <a:r>
              <a:rPr kumimoji="0" lang="en-US" sz="1400" b="0" i="0" u="none" strike="noStrike" kern="0" cap="none" spc="0" normalizeH="0" baseline="0" noProof="0" dirty="0" smtClean="0">
                <a:ln>
                  <a:noFill/>
                </a:ln>
                <a:solidFill>
                  <a:srgbClr val="000000"/>
                </a:solidFill>
                <a:effectLst/>
                <a:uLnTx/>
                <a:uFillTx/>
                <a:latin typeface="Arial" charset="0"/>
              </a:rPr>
              <a:t>.  </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This presentation material includes images from </a:t>
            </a:r>
            <a:r>
              <a:rPr kumimoji="0" lang="en-US" sz="1400" b="0" i="0" u="none" strike="noStrike" kern="0" cap="none" spc="0" normalizeH="0" baseline="0" noProof="0" dirty="0">
                <a:ln>
                  <a:noFill/>
                </a:ln>
                <a:solidFill>
                  <a:srgbClr val="000000"/>
                </a:solidFill>
                <a:effectLst/>
                <a:uLnTx/>
                <a:uFillTx/>
                <a:latin typeface="Arial" charset="0"/>
              </a:rPr>
              <a:t>Defense </a:t>
            </a:r>
            <a:r>
              <a:rPr kumimoji="0" lang="en-US" sz="1400" b="0" i="0" u="none" strike="noStrike" kern="0" cap="none" spc="0" normalizeH="0" baseline="0" noProof="0" dirty="0" smtClean="0">
                <a:ln>
                  <a:noFill/>
                </a:ln>
                <a:solidFill>
                  <a:srgbClr val="000000"/>
                </a:solidFill>
                <a:effectLst/>
                <a:uLnTx/>
                <a:uFillTx/>
                <a:latin typeface="Arial" charset="0"/>
              </a:rPr>
              <a:t>Imagery Management Operations Center,  </a:t>
            </a:r>
            <a:r>
              <a:rPr kumimoji="0" lang="en-US" sz="1400" b="0" i="0" u="none" strike="noStrike" kern="0" cap="none" spc="0" normalizeH="0" baseline="0" noProof="0" dirty="0">
                <a:ln>
                  <a:noFill/>
                </a:ln>
                <a:solidFill>
                  <a:srgbClr val="000000"/>
                </a:solidFill>
                <a:effectLst/>
                <a:uLnTx/>
                <a:uFillTx/>
                <a:latin typeface="Arial" charset="0"/>
                <a:hlinkClick r:id="rId4"/>
              </a:rPr>
              <a:t>https://www.dimoc.mil</a:t>
            </a:r>
            <a:r>
              <a:rPr kumimoji="0" lang="en-US" sz="1400" b="0" i="0" u="none" strike="noStrike" kern="0" cap="none" spc="0" normalizeH="0" baseline="0" noProof="0" dirty="0" smtClean="0">
                <a:ln>
                  <a:noFill/>
                </a:ln>
                <a:solidFill>
                  <a:srgbClr val="000000"/>
                </a:solidFill>
                <a:effectLst/>
                <a:uLnTx/>
                <a:uFillTx/>
                <a:latin typeface="Arial" charset="0"/>
                <a:hlinkClick r:id="rId4"/>
              </a:rPr>
              <a:t>/</a:t>
            </a:r>
            <a:r>
              <a:rPr kumimoji="0" lang="en-US" sz="1400" b="0" i="0" u="none" strike="noStrike" kern="0" cap="none" spc="0" normalizeH="0" baseline="0" noProof="0" dirty="0" smtClean="0">
                <a:ln>
                  <a:noFill/>
                </a:ln>
                <a:solidFill>
                  <a:srgbClr val="000000"/>
                </a:solidFill>
                <a:effectLst/>
                <a:uLnTx/>
                <a:uFillTx/>
                <a:latin typeface="Arial" charset="0"/>
              </a:rPr>
              <a:t> and slides from U.S. Army Safety Center, </a:t>
            </a:r>
            <a:r>
              <a:rPr kumimoji="0" lang="en-US" sz="1400" b="0" i="0" u="none" strike="noStrike" kern="0" cap="none" spc="0" normalizeH="0" baseline="0" noProof="0" dirty="0">
                <a:ln>
                  <a:noFill/>
                </a:ln>
                <a:solidFill>
                  <a:srgbClr val="000000"/>
                </a:solidFill>
                <a:effectLst/>
                <a:uLnTx/>
                <a:uFillTx/>
                <a:latin typeface="Arial" charset="0"/>
                <a:hlinkClick r:id="rId5"/>
              </a:rPr>
              <a:t>https://safety.army.mil</a:t>
            </a:r>
            <a:r>
              <a:rPr kumimoji="0" lang="en-US" sz="1400" b="0" i="0" u="none" strike="noStrike" kern="0" cap="none" spc="0" normalizeH="0" baseline="0" noProof="0" dirty="0" smtClean="0">
                <a:ln>
                  <a:noFill/>
                </a:ln>
                <a:solidFill>
                  <a:srgbClr val="000000"/>
                </a:solidFill>
                <a:effectLst/>
                <a:uLnTx/>
                <a:uFillTx/>
                <a:latin typeface="Arial" charset="0"/>
                <a:hlinkClick r:id="rId5"/>
              </a:rPr>
              <a:t>/</a:t>
            </a:r>
            <a:r>
              <a:rPr kumimoji="0" lang="en-US" sz="1400" b="0" i="0" u="none" strike="noStrike" kern="0" cap="none" spc="0" normalizeH="0" baseline="0" noProof="0" dirty="0" smtClean="0">
                <a:ln>
                  <a:noFill/>
                </a:ln>
                <a:solidFill>
                  <a:srgbClr val="000000"/>
                </a:solidFill>
                <a:effectLst/>
                <a:uLnTx/>
                <a:uFillTx/>
                <a:latin typeface="Arial" charset="0"/>
              </a:rPr>
              <a:t> </a:t>
            </a:r>
          </a:p>
          <a:p>
            <a:pPr marL="0" marR="0" lvl="0" indent="0" algn="ctr" defTabSz="914403"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charset="0"/>
              <a:hlinkClick r:id="rId6"/>
            </a:endParaRP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Arial" charset="0"/>
              </a:rPr>
              <a:t>Additional information links and resources may be obtained from APHC at: </a:t>
            </a:r>
          </a:p>
          <a:p>
            <a:pPr marL="0" marR="0" lvl="0" indent="0" algn="ctr" defTabSz="914403"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hlinkClick r:id="rId7"/>
              </a:rPr>
              <a:t>https://</a:t>
            </a:r>
            <a:r>
              <a:rPr kumimoji="0" lang="en-US" sz="1400" b="0" i="0" u="none" strike="noStrike" kern="0" cap="none" spc="0" normalizeH="0" baseline="0" noProof="0" dirty="0" smtClean="0">
                <a:ln>
                  <a:noFill/>
                </a:ln>
                <a:solidFill>
                  <a:srgbClr val="000000"/>
                </a:solidFill>
                <a:effectLst/>
                <a:uLnTx/>
                <a:uFillTx/>
                <a:latin typeface="Arial" charset="0"/>
                <a:hlinkClick r:id="rId7"/>
              </a:rPr>
              <a:t>phc.amedd.army.mil/topics/discond/cip/Pages/Cold-Weather-Casualties-and-Injuries.aspx</a:t>
            </a:r>
            <a:r>
              <a:rPr kumimoji="0" lang="en-US" sz="1400" b="0" i="0" u="none" strike="noStrike" kern="0" cap="none" spc="0" normalizeH="0" baseline="0" noProof="0" dirty="0">
                <a:ln>
                  <a:noFill/>
                </a:ln>
                <a:solidFill>
                  <a:srgbClr val="000000"/>
                </a:solidFill>
                <a:effectLst/>
                <a:uLnTx/>
                <a:uFillTx/>
                <a:latin typeface="Arial" charset="0"/>
              </a:rPr>
              <a:t> </a:t>
            </a:r>
            <a:endParaRPr kumimoji="0" lang="en-US" sz="1400" b="0" i="0" u="none" strike="noStrike" kern="0" cap="none" spc="0" normalizeH="0" baseline="0" noProof="0" dirty="0" smtClean="0">
              <a:ln>
                <a:noFill/>
              </a:ln>
              <a:solidFill>
                <a:srgbClr val="000000"/>
              </a:solidFill>
              <a:effectLst/>
              <a:uLnTx/>
              <a:uFillTx/>
              <a:latin typeface="Arial" charset="0"/>
            </a:endParaRPr>
          </a:p>
        </p:txBody>
      </p:sp>
      <p:sp>
        <p:nvSpPr>
          <p:cNvPr id="8" name="Rectangle 7"/>
          <p:cNvSpPr/>
          <p:nvPr/>
        </p:nvSpPr>
        <p:spPr>
          <a:xfrm>
            <a:off x="1022809" y="1107351"/>
            <a:ext cx="7098383" cy="954107"/>
          </a:xfrm>
          <a:prstGeom prst="rect">
            <a:avLst/>
          </a:prstGeom>
        </p:spPr>
        <p:txBody>
          <a:bodyPr wrap="square">
            <a:spAutoFit/>
          </a:bodyPr>
          <a:lstStyle/>
          <a:p>
            <a:pPr algn="ctr" defTabSz="914403" fontAlgn="base">
              <a:spcBef>
                <a:spcPct val="0"/>
              </a:spcBef>
              <a:spcAft>
                <a:spcPct val="0"/>
              </a:spcAft>
            </a:pPr>
            <a:r>
              <a:rPr lang="en-US" sz="2800" b="1" kern="0" dirty="0">
                <a:solidFill>
                  <a:srgbClr val="590D25"/>
                </a:solidFill>
                <a:latin typeface="Arial" charset="0"/>
              </a:rPr>
              <a:t>Cold Weather Injuries: Prevention, Identification, and Treatment</a:t>
            </a:r>
            <a:endParaRPr lang="en-US" sz="2800" kern="0" dirty="0">
              <a:solidFill>
                <a:srgbClr val="590D25"/>
              </a:solidFill>
              <a:latin typeface="Arial" charset="0"/>
            </a:endParaRPr>
          </a:p>
        </p:txBody>
      </p:sp>
      <p:sp>
        <p:nvSpPr>
          <p:cNvPr id="9" name="Rectangle 8"/>
          <p:cNvSpPr/>
          <p:nvPr/>
        </p:nvSpPr>
        <p:spPr>
          <a:xfrm>
            <a:off x="1405763" y="525124"/>
            <a:ext cx="6332475" cy="369332"/>
          </a:xfrm>
          <a:prstGeom prst="rect">
            <a:avLst/>
          </a:prstGeom>
        </p:spPr>
        <p:txBody>
          <a:bodyPr wrap="square">
            <a:spAutoFit/>
          </a:bodyPr>
          <a:lstStyle/>
          <a:p>
            <a:pPr algn="ctr" defTabSz="914403" fontAlgn="base">
              <a:spcBef>
                <a:spcPct val="0"/>
              </a:spcBef>
              <a:spcAft>
                <a:spcPct val="0"/>
              </a:spcAft>
            </a:pPr>
            <a:r>
              <a:rPr lang="en-US" b="1" i="1" kern="0" dirty="0">
                <a:solidFill>
                  <a:srgbClr val="0000FF"/>
                </a:solidFill>
                <a:latin typeface="Arial" charset="0"/>
              </a:rPr>
              <a:t>Slide Set for Unit/Installation Training Applications*</a:t>
            </a:r>
          </a:p>
        </p:txBody>
      </p:sp>
      <p:sp>
        <p:nvSpPr>
          <p:cNvPr id="10" name="Footer Placeholder 9"/>
          <p:cNvSpPr>
            <a:spLocks noGrp="1"/>
          </p:cNvSpPr>
          <p:nvPr>
            <p:ph type="ftr" sz="quarter" idx="11"/>
          </p:nvPr>
        </p:nvSpPr>
        <p:spPr/>
        <p:txBody>
          <a:bodyPr/>
          <a:lstStyle/>
          <a:p>
            <a:r>
              <a:rPr lang="en-US" dirty="0"/>
              <a:t>UNCLASSIFIED</a:t>
            </a:r>
            <a:endParaRPr lang="en-US" dirty="0"/>
          </a:p>
        </p:txBody>
      </p:sp>
      <p:sp>
        <p:nvSpPr>
          <p:cNvPr id="11" name="Slide Number Placeholder 10"/>
          <p:cNvSpPr>
            <a:spLocks noGrp="1"/>
          </p:cNvSpPr>
          <p:nvPr>
            <p:ph type="sldNum" sz="quarter" idx="12"/>
          </p:nvPr>
        </p:nvSpPr>
        <p:spPr/>
        <p:txBody>
          <a:bodyPr/>
          <a:lstStyle/>
          <a:p>
            <a:fld id="{56ECA05E-813C-4019-BB9A-0A7A33B827B5}" type="slidenum">
              <a:rPr lang="en-US" smtClean="0">
                <a:latin typeface="Arial" panose="020B0604020202020204" pitchFamily="34" charset="0"/>
                <a:cs typeface="Arial" panose="020B0604020202020204" pitchFamily="34" charset="0"/>
              </a:rPr>
              <a:t>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189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10</a:t>
            </a:fld>
            <a:endParaRPr lang="en-US" dirty="0"/>
          </a:p>
        </p:txBody>
      </p:sp>
      <p:sp>
        <p:nvSpPr>
          <p:cNvPr id="8"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 Symptoms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shivering</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dizzy, drowsy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withdrawn behavior</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irritability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confusion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slowed, slurred speech</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altered vision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stumbling</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9"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Severe Stages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stops shivering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desire to lie down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and sleep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heartbeat and breathing are faint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or undetectable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unconsciousness followed by DEATH</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5" name="Oval 7"/>
          <p:cNvSpPr>
            <a:spLocks noChangeArrowheads="1"/>
          </p:cNvSpPr>
          <p:nvPr/>
        </p:nvSpPr>
        <p:spPr bwMode="auto">
          <a:xfrm>
            <a:off x="5786005" y="172252"/>
            <a:ext cx="3200400" cy="1295400"/>
          </a:xfrm>
          <a:prstGeom prst="ellipse">
            <a:avLst/>
          </a:prstGeom>
          <a:noFill/>
          <a:ln w="12700">
            <a:solidFill>
              <a:srgbClr val="000000"/>
            </a:solidFill>
            <a:round/>
            <a:headEnd/>
            <a:tailEnd/>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6" name="Text Box 8"/>
          <p:cNvSpPr txBox="1">
            <a:spLocks noChangeArrowheads="1"/>
          </p:cNvSpPr>
          <p:nvPr/>
        </p:nvSpPr>
        <p:spPr bwMode="auto">
          <a:xfrm>
            <a:off x="5816168" y="330487"/>
            <a:ext cx="3140075" cy="1200329"/>
          </a:xfrm>
          <a:prstGeom prst="rect">
            <a:avLst/>
          </a:prstGeom>
          <a:noFill/>
          <a:ln w="12700">
            <a:noFill/>
            <a:miter lim="800000"/>
            <a:headEnd/>
            <a:tailEnd/>
          </a:ln>
          <a:effectLst/>
        </p:spPr>
        <p:txBody>
          <a:bodyPr>
            <a:spAutoFit/>
          </a:bodyPr>
          <a:lstStyle/>
          <a:p>
            <a:pPr algn="ctr" eaLnBrk="0" fontAlgn="base" hangingPunct="0">
              <a:spcBef>
                <a:spcPct val="0"/>
              </a:spcBef>
              <a:spcAft>
                <a:spcPct val="0"/>
              </a:spcAft>
            </a:pPr>
            <a:r>
              <a:rPr lang="en-US" dirty="0">
                <a:solidFill>
                  <a:srgbClr val="000000"/>
                </a:solidFill>
                <a:latin typeface="Arial" charset="0"/>
              </a:rPr>
              <a:t>The “</a:t>
            </a:r>
            <a:r>
              <a:rPr lang="en-US" dirty="0" err="1">
                <a:solidFill>
                  <a:srgbClr val="000000"/>
                </a:solidFill>
                <a:latin typeface="Arial" charset="0"/>
              </a:rPr>
              <a:t>umbles</a:t>
            </a:r>
            <a:r>
              <a:rPr lang="en-US" dirty="0">
                <a:solidFill>
                  <a:srgbClr val="000000"/>
                </a:solidFill>
                <a:latin typeface="Arial" charset="0"/>
              </a:rPr>
              <a:t>”-</a:t>
            </a:r>
            <a:br>
              <a:rPr lang="en-US" dirty="0">
                <a:solidFill>
                  <a:srgbClr val="000000"/>
                </a:solidFill>
                <a:latin typeface="Arial" charset="0"/>
              </a:rPr>
            </a:br>
            <a:r>
              <a:rPr lang="en-US" dirty="0">
                <a:solidFill>
                  <a:srgbClr val="000000"/>
                </a:solidFill>
                <a:latin typeface="Arial" charset="0"/>
              </a:rPr>
              <a:t>stumbles</a:t>
            </a:r>
            <a:r>
              <a:rPr lang="en-US" dirty="0">
                <a:solidFill>
                  <a:srgbClr val="000000"/>
                </a:solidFill>
                <a:latin typeface="Arial" charset="0"/>
              </a:rPr>
              <a:t>, mumbles, fumbles, and grumbles</a:t>
            </a:r>
          </a:p>
          <a:p>
            <a:pPr algn="ctr" eaLnBrk="0" fontAlgn="base" hangingPunct="0">
              <a:spcBef>
                <a:spcPct val="0"/>
              </a:spcBef>
              <a:spcAft>
                <a:spcPct val="0"/>
              </a:spcAft>
            </a:pPr>
            <a:endParaRPr lang="en-US" dirty="0">
              <a:solidFill>
                <a:srgbClr val="000000"/>
              </a:solidFill>
              <a:latin typeface="Arial" charset="0"/>
            </a:endParaRPr>
          </a:p>
        </p:txBody>
      </p:sp>
    </p:spTree>
    <p:extLst>
      <p:ext uri="{BB962C8B-B14F-4D97-AF65-F5344CB8AC3E}">
        <p14:creationId xmlns:p14="http://schemas.microsoft.com/office/powerpoint/2010/main" val="1406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11</a:t>
            </a:fld>
            <a:endParaRPr lang="en-US" dirty="0"/>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 further cold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evacuate immediately if severe hypothermia</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wet clothing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with body-to-body contact or in a warmed sleeping bag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 sweet liquids if conscious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give CPR if needed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2400" b="0" i="0" u="none" strike="noStrike" kern="0" cap="none" spc="0" normalizeH="0" baseline="0" noProof="0" dirty="0">
              <a:ln>
                <a:noFill/>
              </a:ln>
              <a:solidFill>
                <a:srgbClr val="000000"/>
              </a:solidFill>
              <a:effectLst/>
              <a:uLnTx/>
              <a:uFillTx/>
              <a:latin typeface="Arial"/>
            </a:endParaRPr>
          </a:p>
        </p:txBody>
      </p:sp>
      <p:sp>
        <p:nvSpPr>
          <p:cNvPr id="8"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318881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12</a:t>
            </a:fld>
            <a:endParaRPr lang="en-US" dirty="0"/>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1"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 (layers worn loosely)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stay dry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active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eat properly and often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 liquids and water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warming tents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get plenty of rest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buddy watch/observation/NCO checks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92443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 Symptoms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1171261915"/>
              </p:ext>
            </p:extLst>
          </p:nvPr>
        </p:nvGraphicFramePr>
        <p:xfrm>
          <a:off x="300625" y="1397000"/>
          <a:ext cx="8542750" cy="4846320"/>
        </p:xfrm>
        <a:graphic>
          <a:graphicData uri="http://schemas.openxmlformats.org/drawingml/2006/table">
            <a:tbl>
              <a:tblPr firstRow="1" bandRow="1">
                <a:tableStyleId>{5940675A-B579-460E-94D1-54222C63F5DA}</a:tableStyleId>
              </a:tblPr>
              <a:tblGrid>
                <a:gridCol w="1379016"/>
                <a:gridCol w="3043000"/>
                <a:gridCol w="2060367"/>
                <a:gridCol w="2060367"/>
              </a:tblGrid>
              <a:tr h="370840">
                <a:tc>
                  <a:txBody>
                    <a:bodyPr/>
                    <a:lstStyle/>
                    <a:p>
                      <a:pPr algn="ctr"/>
                      <a:r>
                        <a:rPr lang="en-US" sz="1200" b="1" dirty="0" smtClean="0">
                          <a:latin typeface="Arial" panose="020B0604020202020204" pitchFamily="34" charset="0"/>
                          <a:cs typeface="Arial" panose="020B0604020202020204" pitchFamily="34" charset="0"/>
                        </a:rPr>
                        <a:t>BODY TEMP</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SYMPTOMS</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OBSERVABLE IN OTHERS</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b="1" dirty="0" smtClean="0">
                          <a:latin typeface="Arial" panose="020B0604020202020204" pitchFamily="34" charset="0"/>
                          <a:cs typeface="Arial" panose="020B0604020202020204" pitchFamily="34" charset="0"/>
                        </a:rPr>
                        <a:t>FELT BY YOURSELF</a:t>
                      </a:r>
                      <a:endParaRPr lang="en-US" sz="1200" b="1" dirty="0">
                        <a:latin typeface="Arial" panose="020B0604020202020204" pitchFamily="34" charset="0"/>
                        <a:cs typeface="Arial" panose="020B0604020202020204" pitchFamily="34" charset="0"/>
                      </a:endParaRPr>
                    </a:p>
                  </a:txBody>
                  <a:tcPr anchor="ctr">
                    <a:solidFill>
                      <a:schemeClr val="bg1">
                        <a:lumMod val="95000"/>
                      </a:schemeClr>
                    </a:solidFill>
                  </a:tcPr>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(Early Stage)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98.6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95.0</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Intense and uncontrollable shivering; ability to perform complex tasks </a:t>
                      </a:r>
                      <a:r>
                        <a:rPr lang="en-US"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impaired.</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Slowing of pace. Intense shivering. Poor coordination.</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Fatigue. Uncontrollable fits of shivering. Immobile, fumbling hands.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(Moderate Stage)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95.0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91.4</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Violent shivering persists, difficulty in speaking, sluggish thinking, amnesia begins to appear.</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Stumbling, lunching gait. Thickness of speech. Poor judgment.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Stumbling. Poor articulation. Feeling of deep cold or numbness.</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(Severe Stages)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91.4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87.8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Shivering decreases; replaced by muscular rigidity and erratic, jerky movements; thinking not clear but maintains posture.</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Irrationality, incoherence. Memory lapses, amnesia. Hallucinations. Loss of contact with environment.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Disorientation. Decrease in shivering. Stiffening of muscles. Exhaustion, inability to get up after a rest.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87.8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85.2</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Victim becomes irrational, loses contact with environment, drifts into stupor; muscular rigidity continues; pulse and respiration slowed.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Blueness of skin. Decreased heart and respiratory rate. Dilation of pupils. Weak or irregular pulse. Stupor.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Blueness of skin. Slow, irregular, or weak pulse. Drowsiness.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85.2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78.8</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Unconsciousness; does not respond to spoken words; most reflexes cease to function; heartbeat becomes erratic.</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Unconsciousness.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70840">
                <a:tc>
                  <a:txBody>
                    <a:bodyPr/>
                    <a:lstStyle/>
                    <a:p>
                      <a:pPr marL="0" marR="0" algn="ctr">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78.8 </a:t>
                      </a: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Failure of cardiac and respiratory control centers in brain; cardiac fibrillation; probable edema and hemorrhage in lungs; apparent death.</a:t>
                      </a:r>
                      <a:endParaRPr lang="en-US" sz="12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58280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14</a:t>
            </a:fld>
            <a:endParaRPr lang="en-US" dirty="0"/>
          </a:p>
        </p:txBody>
      </p:sp>
      <p:sp>
        <p:nvSpPr>
          <p:cNvPr id="6"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Air temps below 32</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skin freezes at 28</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Superficial frostbite (mild)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freezing of skin surface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Deep frostbite (severe)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freezing of skin and flesh, may include bone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Hands, fingers, feet, toes, ears, chin, nose, groin area</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7"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805049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initially redness in light skin or grayish in dark skin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tingling, stinging sensation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turns numb, yellowish, waxy or gray color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feels cold, stiff, woody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blisters may develop</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342" y="4389055"/>
            <a:ext cx="2417316" cy="1967296"/>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549" y="3494762"/>
            <a:ext cx="2360177" cy="2861589"/>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54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from cold and prevent further heat loss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constricting clothing and jewelry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affected area evenly with body heat until pain returns</a:t>
            </a:r>
          </a:p>
          <a:p>
            <a:pPr marL="1081067" marR="0" lvl="2" indent="-166665"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when skin thaws it hurts!!</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rewarm a frostbite injury if it could refreeze during evacuation or if victim must walk for medical treatment</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massage affected parts or rub with snow</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evacuate for medical treatment </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167499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Frostbite</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30329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 (layers and loosely)</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socks and clothing dry (use poly pro/</a:t>
            </a:r>
            <a:r>
              <a:rPr kumimoji="0" lang="en-US" sz="2400" b="0" i="0" u="none" strike="noStrike" kern="0" cap="none" spc="0" normalizeH="0" baseline="0" noProof="0" dirty="0" err="1" smtClean="0">
                <a:ln>
                  <a:noFill/>
                </a:ln>
                <a:solidFill>
                  <a:srgbClr val="000000"/>
                </a:solidFill>
                <a:effectLst/>
                <a:uLnTx/>
                <a:uFillTx/>
                <a:latin typeface="Arial"/>
              </a:rPr>
              <a:t>thermax</a:t>
            </a:r>
            <a:r>
              <a:rPr kumimoji="0" lang="en-US" sz="2400" b="0" i="0" u="none" strike="noStrike" kern="0" cap="none" spc="0" normalizeH="0" baseline="0" noProof="0" dirty="0" smtClean="0">
                <a:ln>
                  <a:noFill/>
                </a:ln>
                <a:solidFill>
                  <a:srgbClr val="000000"/>
                </a:solidFill>
                <a:effectLst/>
                <a:uLnTx/>
                <a:uFillTx/>
                <a:latin typeface="Arial"/>
              </a:rPr>
              <a:t> liner socks and foot powder/ change insoles also)</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protect yourself from wind</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hot fluids and eat often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active</a:t>
            </a:r>
          </a:p>
        </p:txBody>
      </p:sp>
      <p:sp>
        <p:nvSpPr>
          <p:cNvPr id="11" name="Rectangle 4"/>
          <p:cNvSpPr txBox="1">
            <a:spLocks noChangeArrowheads="1"/>
          </p:cNvSpPr>
          <p:nvPr/>
        </p:nvSpPr>
        <p:spPr bwMode="auto">
          <a:xfrm>
            <a:off x="4531838" y="1570138"/>
            <a:ext cx="434911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lvl="1">
              <a:defRPr/>
            </a:pPr>
            <a:r>
              <a:rPr lang="en-US" sz="2400" kern="0" dirty="0">
                <a:solidFill>
                  <a:srgbClr val="000000"/>
                </a:solidFill>
                <a:latin typeface="Arial"/>
              </a:rPr>
              <a:t>insulate yourself from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the </a:t>
            </a:r>
            <a:r>
              <a:rPr lang="en-US" sz="2400" kern="0" dirty="0">
                <a:solidFill>
                  <a:srgbClr val="000000"/>
                </a:solidFill>
                <a:latin typeface="Arial"/>
              </a:rPr>
              <a:t>ground (sleeping </a:t>
            </a:r>
            <a:r>
              <a:rPr lang="en-US" sz="2400" kern="0" dirty="0" smtClean="0">
                <a:solidFill>
                  <a:srgbClr val="000000"/>
                </a:solidFill>
                <a:latin typeface="Arial"/>
              </a:rPr>
              <a:t>pad/tree branches, etc.)</a:t>
            </a:r>
            <a:endParaRPr lang="en-US" sz="2400" kern="0" dirty="0">
              <a:solidFill>
                <a:srgbClr val="000000"/>
              </a:solidFill>
              <a:latin typeface="Arial"/>
            </a:endParaRPr>
          </a:p>
          <a:p>
            <a:pPr lvl="1">
              <a:defRPr/>
            </a:pPr>
            <a:r>
              <a:rPr lang="en-US" sz="2400" kern="0" dirty="0">
                <a:solidFill>
                  <a:srgbClr val="000000"/>
                </a:solidFill>
                <a:latin typeface="Arial"/>
              </a:rPr>
              <a:t>“Buddy System”</a:t>
            </a:r>
          </a:p>
          <a:p>
            <a:pPr lvl="1">
              <a:defRPr/>
            </a:pPr>
            <a:r>
              <a:rPr lang="en-US" sz="2400" kern="0" dirty="0">
                <a:solidFill>
                  <a:srgbClr val="000000"/>
                </a:solidFill>
                <a:latin typeface="Arial"/>
              </a:rPr>
              <a:t>warm with body heat</a:t>
            </a:r>
          </a:p>
          <a:p>
            <a:pPr lvl="1">
              <a:defRPr/>
            </a:pPr>
            <a:r>
              <a:rPr lang="en-US" sz="2400" kern="0" dirty="0">
                <a:solidFill>
                  <a:srgbClr val="000000"/>
                </a:solidFill>
                <a:latin typeface="Arial"/>
              </a:rPr>
              <a:t>avoid skin contact with super-cooled metals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or </a:t>
            </a:r>
            <a:r>
              <a:rPr lang="en-US" sz="2400" kern="0" dirty="0">
                <a:solidFill>
                  <a:srgbClr val="000000"/>
                </a:solidFill>
                <a:latin typeface="Arial"/>
              </a:rPr>
              <a:t>fuel</a:t>
            </a:r>
          </a:p>
          <a:p>
            <a:pPr lvl="1">
              <a:defRPr/>
            </a:pPr>
            <a:r>
              <a:rPr lang="en-US" sz="2400" kern="0" dirty="0">
                <a:solidFill>
                  <a:srgbClr val="000000"/>
                </a:solidFill>
                <a:latin typeface="Arial"/>
              </a:rPr>
              <a:t>seek medical aid for all suspected cases</a:t>
            </a:r>
            <a:endParaRPr lang="en-US" sz="2400" kern="0" dirty="0">
              <a:solidFill>
                <a:srgbClr val="000000"/>
              </a:solidFill>
              <a:latin typeface="Arial"/>
            </a:endParaRPr>
          </a:p>
        </p:txBody>
      </p:sp>
    </p:spTree>
    <p:extLst>
      <p:ext uri="{BB962C8B-B14F-4D97-AF65-F5344CB8AC3E}">
        <p14:creationId xmlns:p14="http://schemas.microsoft.com/office/powerpoint/2010/main" val="337617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18</a:t>
            </a:fld>
            <a:endParaRPr lang="en-US" dirty="0"/>
          </a:p>
        </p:txBody>
      </p:sp>
      <p:sp>
        <p:nvSpPr>
          <p:cNvPr id="6"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Nonfreezing cold injury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Cold, wet conditions (between 32-60</a:t>
            </a:r>
            <a:r>
              <a:rPr lang="en-US" sz="2400" kern="0" baseline="30000" dirty="0">
                <a:solidFill>
                  <a:srgbClr val="000000"/>
                </a:solidFill>
                <a:latin typeface="Arial"/>
              </a:rPr>
              <a:t>o</a:t>
            </a:r>
            <a:r>
              <a:rPr lang="en-US" sz="2400" kern="0" dirty="0">
                <a:solidFill>
                  <a:srgbClr val="000000"/>
                </a:solidFill>
                <a:latin typeface="Arial"/>
              </a:rPr>
              <a:t>F, high humidity)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Repeated, prolonged exposure of bare skin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Can develop in only a few hours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lang="en-US" sz="2400" kern="0" dirty="0">
                <a:solidFill>
                  <a:srgbClr val="000000"/>
                </a:solidFill>
                <a:latin typeface="Arial"/>
              </a:rPr>
              <a:t>Ears, nose, cheeks, fingers, and toes</a:t>
            </a:r>
            <a:endParaRPr lang="en-US" sz="2400" kern="0" dirty="0">
              <a:solidFill>
                <a:srgbClr val="000000"/>
              </a:solidFill>
              <a:latin typeface="Arial"/>
            </a:endParaRPr>
          </a:p>
        </p:txBody>
      </p:sp>
      <p:sp>
        <p:nvSpPr>
          <p:cNvPr id="7"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15380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19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initially pale and colorless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worsens to achy, prickly sensation then numbness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 swollen, hot, itchy, tender skin upon rewarming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blistering in severe cases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807" y="3855549"/>
            <a:ext cx="3608387" cy="24765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46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a:t>
            </a:fld>
            <a:endParaRPr lang="en-US" dirty="0"/>
          </a:p>
        </p:txBody>
      </p:sp>
      <p:sp>
        <p:nvSpPr>
          <p:cNvPr id="6" name="Rectangle 2"/>
          <p:cNvSpPr txBox="1">
            <a:spLocks noChangeArrowheads="1"/>
          </p:cNvSpPr>
          <p:nvPr/>
        </p:nvSpPr>
        <p:spPr bwMode="auto">
          <a:xfrm>
            <a:off x="377976" y="1689125"/>
            <a:ext cx="8388048" cy="993949"/>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algn="ctr" defTabSz="914403" fontAlgn="base">
              <a:spcBef>
                <a:spcPct val="0"/>
              </a:spcBef>
              <a:spcAft>
                <a:spcPct val="0"/>
              </a:spcAft>
            </a:pPr>
            <a:r>
              <a:rPr lang="en-US" sz="3800" b="1" kern="0" dirty="0">
                <a:solidFill>
                  <a:srgbClr val="590D25"/>
                </a:solidFill>
                <a:latin typeface="Arial"/>
              </a:rPr>
              <a:t>Cold Weather Injuries: Prevention, Identification, and Treatment</a:t>
            </a:r>
            <a:endParaRPr lang="en-US" sz="2800" kern="0" dirty="0">
              <a:solidFill>
                <a:srgbClr val="590D25"/>
              </a:solidFill>
              <a:latin typeface="Arial"/>
            </a:endParaRPr>
          </a:p>
        </p:txBody>
      </p:sp>
      <p:sp>
        <p:nvSpPr>
          <p:cNvPr id="7" name="Text Box 4"/>
          <p:cNvSpPr txBox="1">
            <a:spLocks noChangeArrowheads="1"/>
          </p:cNvSpPr>
          <p:nvPr/>
        </p:nvSpPr>
        <p:spPr bwMode="auto">
          <a:xfrm>
            <a:off x="527539" y="3169369"/>
            <a:ext cx="8088923" cy="1195326"/>
          </a:xfrm>
          <a:prstGeom prst="rect">
            <a:avLst/>
          </a:prstGeom>
          <a:noFill/>
          <a:ln w="9525">
            <a:noFill/>
            <a:miter lim="800000"/>
            <a:headEnd/>
            <a:tailEnd/>
          </a:ln>
        </p:spPr>
        <p:txBody>
          <a:bodyPr wrap="square" lIns="86486" tIns="43243" rIns="86486" bIns="43243">
            <a:spAutoFit/>
          </a:bodyPr>
          <a:lstStyle/>
          <a:p>
            <a:pPr algn="ctr" defTabSz="914403" fontAlgn="base">
              <a:spcBef>
                <a:spcPct val="0"/>
              </a:spcBef>
              <a:spcAft>
                <a:spcPct val="0"/>
              </a:spcAft>
            </a:pPr>
            <a:r>
              <a:rPr lang="en-US" sz="2400" b="1" i="1" kern="0" dirty="0">
                <a:solidFill>
                  <a:srgbClr val="0000FF"/>
                </a:solidFill>
                <a:latin typeface="Arial" charset="0"/>
              </a:rPr>
              <a:t>Presenter’s </a:t>
            </a:r>
            <a:r>
              <a:rPr lang="en-US" sz="2400" b="1" i="1" kern="0" dirty="0">
                <a:solidFill>
                  <a:srgbClr val="0000FF"/>
                </a:solidFill>
                <a:latin typeface="Arial" charset="0"/>
              </a:rPr>
              <a:t>Name</a:t>
            </a:r>
          </a:p>
          <a:p>
            <a:pPr algn="ctr" defTabSz="914403" fontAlgn="base">
              <a:spcBef>
                <a:spcPct val="0"/>
              </a:spcBef>
              <a:spcAft>
                <a:spcPct val="0"/>
              </a:spcAft>
            </a:pPr>
            <a:r>
              <a:rPr lang="en-US" sz="2400" b="1" i="1" kern="0" dirty="0">
                <a:solidFill>
                  <a:srgbClr val="0000FF"/>
                </a:solidFill>
                <a:latin typeface="Arial" charset="0"/>
              </a:rPr>
              <a:t>Presenter’s </a:t>
            </a:r>
            <a:r>
              <a:rPr lang="en-US" sz="2400" b="1" i="1" kern="0" dirty="0">
                <a:solidFill>
                  <a:srgbClr val="0000FF"/>
                </a:solidFill>
                <a:latin typeface="Arial" charset="0"/>
              </a:rPr>
              <a:t>Command</a:t>
            </a:r>
          </a:p>
          <a:p>
            <a:pPr algn="ctr" defTabSz="914403" fontAlgn="base">
              <a:spcBef>
                <a:spcPct val="0"/>
              </a:spcBef>
              <a:spcAft>
                <a:spcPct val="0"/>
              </a:spcAft>
            </a:pPr>
            <a:r>
              <a:rPr lang="en-US" sz="2400" b="1" i="1" kern="0" dirty="0">
                <a:solidFill>
                  <a:srgbClr val="0000FF"/>
                </a:solidFill>
                <a:latin typeface="Arial" charset="0"/>
              </a:rPr>
              <a:t>Local Contact </a:t>
            </a:r>
            <a:r>
              <a:rPr lang="en-US" sz="2400" b="1" i="1" kern="0" dirty="0">
                <a:solidFill>
                  <a:srgbClr val="0000FF"/>
                </a:solidFill>
                <a:latin typeface="Arial" charset="0"/>
              </a:rPr>
              <a:t>Information</a:t>
            </a:r>
            <a:endParaRPr lang="en-US" sz="2400" b="1" i="1" kern="0" dirty="0">
              <a:solidFill>
                <a:srgbClr val="0000FF"/>
              </a:solidFill>
              <a:latin typeface="Arial" charset="0"/>
            </a:endParaRPr>
          </a:p>
        </p:txBody>
      </p:sp>
      <p:sp>
        <p:nvSpPr>
          <p:cNvPr id="8" name="Text Box 17"/>
          <p:cNvSpPr txBox="1">
            <a:spLocks noChangeArrowheads="1"/>
          </p:cNvSpPr>
          <p:nvPr/>
        </p:nvSpPr>
        <p:spPr bwMode="auto">
          <a:xfrm>
            <a:off x="1744747" y="4519707"/>
            <a:ext cx="5654507" cy="333552"/>
          </a:xfrm>
          <a:prstGeom prst="rect">
            <a:avLst/>
          </a:prstGeom>
          <a:noFill/>
          <a:ln w="9525">
            <a:noFill/>
            <a:miter lim="800000"/>
            <a:headEnd/>
            <a:tailEnd/>
          </a:ln>
        </p:spPr>
        <p:txBody>
          <a:bodyPr wrap="square" lIns="86486" tIns="43243" rIns="86486" bIns="43243">
            <a:spAutoFit/>
          </a:bodyPr>
          <a:lstStyle/>
          <a:p>
            <a:pPr algn="ctr" defTabSz="914403" fontAlgn="base">
              <a:spcBef>
                <a:spcPct val="0"/>
              </a:spcBef>
              <a:spcAft>
                <a:spcPct val="0"/>
              </a:spcAft>
            </a:pPr>
            <a:r>
              <a:rPr lang="en-US" sz="1600" dirty="0">
                <a:solidFill>
                  <a:srgbClr val="0000FF"/>
                </a:solidFill>
                <a:latin typeface="Arial" charset="0"/>
              </a:rPr>
              <a:t>insert </a:t>
            </a:r>
            <a:r>
              <a:rPr lang="en-US" sz="1600" dirty="0">
                <a:solidFill>
                  <a:srgbClr val="0000FF"/>
                </a:solidFill>
                <a:latin typeface="Arial" charset="0"/>
              </a:rPr>
              <a:t>date</a:t>
            </a:r>
          </a:p>
        </p:txBody>
      </p:sp>
    </p:spTree>
    <p:extLst>
      <p:ext uri="{BB962C8B-B14F-4D97-AF65-F5344CB8AC3E}">
        <p14:creationId xmlns:p14="http://schemas.microsoft.com/office/powerpoint/2010/main" val="440024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4391175"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 further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wash, dry gently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rewarm (apply body heat)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don’t massage or rub</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dry sterile dressing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aid</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5390"/>
          <a:stretch/>
        </p:blipFill>
        <p:spPr>
          <a:xfrm>
            <a:off x="5043340" y="1570138"/>
            <a:ext cx="3101419" cy="439728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584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Chilblains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408637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dry and warm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cover exposed skin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wear uniform properly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use the “Buddy System”</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2856" y="1562881"/>
            <a:ext cx="3026299" cy="4555719"/>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319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22</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Potentially crippling, nonfreezing injury (temps from 32</a:t>
            </a:r>
            <a:r>
              <a:rPr kumimoji="0" lang="en-US" sz="2400" b="0" i="0" u="none" strike="noStrike" kern="0" cap="none" spc="0" normalizeH="0" baseline="30000" noProof="0" dirty="0" smtClean="0">
                <a:ln>
                  <a:noFill/>
                </a:ln>
                <a:solidFill>
                  <a:srgbClr val="000000"/>
                </a:solidFill>
                <a:effectLst/>
                <a:uLnTx/>
                <a:uFillTx/>
                <a:latin typeface="Arial"/>
                <a:ea typeface="+mn-ea"/>
                <a:cs typeface="+mn-cs"/>
              </a:rPr>
              <a:t>o</a:t>
            </a:r>
            <a:r>
              <a:rPr kumimoji="0" lang="en-US" sz="2400" b="0" i="0" u="none" strike="noStrike" kern="0" cap="none" spc="0" normalizeH="0" baseline="0" noProof="0" dirty="0" smtClean="0">
                <a:ln>
                  <a:noFill/>
                </a:ln>
                <a:solidFill>
                  <a:srgbClr val="000000"/>
                </a:solidFill>
                <a:effectLst/>
                <a:uLnTx/>
                <a:uFillTx/>
                <a:latin typeface="Arial"/>
                <a:ea typeface="+mn-ea"/>
                <a:cs typeface="+mn-cs"/>
              </a:rPr>
              <a:t>F-50</a:t>
            </a:r>
            <a:r>
              <a:rPr kumimoji="0" lang="en-US" sz="2400" b="0" i="0" u="none" strike="noStrike" kern="0" cap="none" spc="0" normalizeH="0" baseline="30000" noProof="0" dirty="0" smtClean="0">
                <a:ln>
                  <a:noFill/>
                </a:ln>
                <a:solidFill>
                  <a:srgbClr val="000000"/>
                </a:solidFill>
                <a:effectLst/>
                <a:uLnTx/>
                <a:uFillTx/>
                <a:latin typeface="Arial"/>
                <a:ea typeface="+mn-ea"/>
                <a:cs typeface="+mn-cs"/>
              </a:rPr>
              <a:t>o</a:t>
            </a:r>
            <a:r>
              <a:rPr kumimoji="0" lang="en-US" sz="2400" b="0" i="0" u="none" strike="noStrike" kern="0" cap="none" spc="0" normalizeH="0" baseline="0" noProof="0" dirty="0" smtClean="0">
                <a:ln>
                  <a:noFill/>
                </a:ln>
                <a:solidFill>
                  <a:srgbClr val="000000"/>
                </a:solidFill>
                <a:effectLst/>
                <a:uLnTx/>
                <a:uFillTx/>
                <a:latin typeface="Arial"/>
                <a:ea typeface="+mn-ea"/>
                <a:cs typeface="+mn-cs"/>
              </a:rPr>
              <a:t>F)</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Prolonged exposure of skin to moisture  (12 or more hours, days)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High risk during wet weather, in wet areas, or when sweat accumulates in boots or gloves</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0" y="4136745"/>
            <a:ext cx="3238500" cy="21209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60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Symptoms</a:t>
            </a:r>
          </a:p>
          <a:p>
            <a:pPr lvl="1"/>
            <a:r>
              <a:rPr lang="en-US" sz="2400" kern="0" dirty="0">
                <a:solidFill>
                  <a:srgbClr val="000000"/>
                </a:solidFill>
                <a:latin typeface="Arial"/>
              </a:rPr>
              <a:t>initially appears wet, soggy, white, shriveled</a:t>
            </a:r>
          </a:p>
          <a:p>
            <a:pPr lvl="1"/>
            <a:r>
              <a:rPr lang="en-US" sz="2400" kern="0" dirty="0">
                <a:solidFill>
                  <a:srgbClr val="000000"/>
                </a:solidFill>
                <a:latin typeface="Arial"/>
              </a:rPr>
              <a:t>sensations of pins and needles, tingling, numbness, and then pain</a:t>
            </a:r>
          </a:p>
          <a:p>
            <a:pPr lvl="1"/>
            <a:r>
              <a:rPr lang="en-US" sz="2400" kern="0" dirty="0">
                <a:solidFill>
                  <a:srgbClr val="000000"/>
                </a:solidFill>
                <a:latin typeface="Arial"/>
              </a:rPr>
              <a:t>skin discoloration-red, bluish, or black</a:t>
            </a:r>
          </a:p>
          <a:p>
            <a:pPr lvl="1"/>
            <a:r>
              <a:rPr lang="en-US" sz="2400" kern="0" dirty="0">
                <a:solidFill>
                  <a:srgbClr val="000000"/>
                </a:solidFill>
                <a:latin typeface="Arial"/>
              </a:rPr>
              <a:t>becomes cold, swollen, and waxy in appearance</a:t>
            </a:r>
          </a:p>
          <a:p>
            <a:pPr lvl="1"/>
            <a:r>
              <a:rPr lang="en-US" sz="2400" kern="0" dirty="0">
                <a:solidFill>
                  <a:srgbClr val="000000"/>
                </a:solidFill>
                <a:latin typeface="Arial"/>
              </a:rPr>
              <a:t>may develop blisters, open weeping, or bleeding </a:t>
            </a:r>
          </a:p>
          <a:p>
            <a:pPr lvl="1"/>
            <a:r>
              <a:rPr lang="en-US" sz="2400" kern="0" dirty="0">
                <a:solidFill>
                  <a:srgbClr val="000000"/>
                </a:solidFill>
                <a:latin typeface="Arial"/>
              </a:rPr>
              <a:t>in extreme cases, flesh dies</a:t>
            </a:r>
            <a:endParaRPr lang="en-US" sz="2400" kern="0" dirty="0">
              <a:solidFill>
                <a:srgbClr val="000000"/>
              </a:solidFill>
              <a:latin typeface="Arial"/>
            </a:endParaRPr>
          </a:p>
        </p:txBody>
      </p:sp>
    </p:spTree>
    <p:extLst>
      <p:ext uri="{BB962C8B-B14F-4D97-AF65-F5344CB8AC3E}">
        <p14:creationId xmlns:p14="http://schemas.microsoft.com/office/powerpoint/2010/main" val="299850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24</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smtClean="0">
                <a:ln>
                  <a:noFill/>
                </a:ln>
                <a:solidFill>
                  <a:srgbClr val="000000"/>
                </a:solidFill>
                <a:effectLst/>
                <a:uLnTx/>
                <a:uFillTx/>
                <a:latin typeface="Arial"/>
                <a:ea typeface="+mn-ea"/>
                <a:cs typeface="+mn-cs"/>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prevent further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dry carefully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DO NOT break blisters, apply lotions, massage, expose to heat, or allow to walk on injury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rewarm with body heat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clean and wrap loosely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elevate feet to reduce swelling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smtClean="0">
                <a:ln>
                  <a:noFill/>
                </a:ln>
                <a:solidFill>
                  <a:srgbClr val="000000"/>
                </a:solidFill>
                <a:effectLst/>
                <a:uLnTx/>
                <a:uFillTx/>
                <a:latin typeface="Arial"/>
              </a:rPr>
              <a:t>evacuate for medical treatment</a:t>
            </a:r>
            <a:endParaRPr kumimoji="0" lang="en-US" sz="20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05858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Trench/Immersion Foot</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keep feet dry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change socks and apply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foot powder at least every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8 hours or whenever wet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bring extra boots to field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no blousing bands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report all suspected cases to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leadership</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382" y="1570138"/>
            <a:ext cx="2533704" cy="379378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7902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A condition caused by the excessive loss of water from the body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May increase the risk of  hypothermia due to impaired ability to keep active and generate body heat</a:t>
            </a:r>
          </a:p>
          <a:p>
            <a:pPr marL="0" marR="0" lvl="0" indent="0" algn="l" defTabSz="914403" rtl="0" eaLnBrk="0" fontAlgn="base" latinLnBrk="0" hangingPunct="0">
              <a:lnSpc>
                <a:spcPct val="100000"/>
              </a:lnSpc>
              <a:spcBef>
                <a:spcPct val="20000"/>
              </a:spcBef>
              <a:spcAft>
                <a:spcPct val="0"/>
              </a:spcAft>
              <a:buClr>
                <a:srgbClr val="590D25"/>
              </a:buClr>
              <a:buSzPct val="125000"/>
              <a:buFontTx/>
              <a:buNone/>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931" y="3468642"/>
            <a:ext cx="4020139" cy="267052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95839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dark urine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dizziness, nausea</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weakness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dry mouth, tongue, throat, lips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lack of appetite</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stomach cramps or vomiting</a:t>
            </a: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irritability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decreased amount of urine being produced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mental sluggishness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increased or rapid heartbeat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lethargy</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0833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28</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WATER or other warm liquids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eat snow</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rest</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descr="thCA0F4FWJ_drink  iraq_dod library.jpg"/>
          <p:cNvPicPr>
            <a:picLocks noChangeAspect="1"/>
          </p:cNvPicPr>
          <p:nvPr/>
        </p:nvPicPr>
        <p:blipFill>
          <a:blip r:embed="rId3" cstate="print"/>
          <a:srcRect l="16000" t="4824"/>
          <a:stretch>
            <a:fillRect/>
          </a:stretch>
        </p:blipFill>
        <p:spPr>
          <a:xfrm>
            <a:off x="2551202" y="3544063"/>
            <a:ext cx="3283540" cy="2467865"/>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186" y="2653187"/>
            <a:ext cx="2231164" cy="3358741"/>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06258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29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Dehydration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minimum of 3 canteens of water daily if inactive and 5-6 quarts if active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monitor urine color</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wait until you are thirsty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drink hot liquids for warmth</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4991" y="4191606"/>
            <a:ext cx="3134019" cy="209307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810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a:t>
            </a:fld>
            <a:endParaRPr lang="en-US" dirty="0"/>
          </a:p>
        </p:txBody>
      </p:sp>
      <p:sp>
        <p:nvSpPr>
          <p:cNvPr id="8" name="Rectangle 3"/>
          <p:cNvSpPr txBox="1">
            <a:spLocks noChangeArrowheads="1"/>
          </p:cNvSpPr>
          <p:nvPr/>
        </p:nvSpPr>
        <p:spPr>
          <a:xfrm>
            <a:off x="685799" y="1981200"/>
            <a:ext cx="7772400" cy="4114800"/>
          </a:xfrm>
          <a:prstGeom prst="rect">
            <a:avLst/>
          </a:prstGeom>
          <a:noFill/>
          <a:ln/>
        </p:spPr>
        <p:txBody>
          <a:bodyPr lIns="90488" tIns="44450" rIns="90488" bIns="44450"/>
          <a:lstStyle/>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800" b="1" kern="0" dirty="0">
                <a:solidFill>
                  <a:srgbClr val="000000"/>
                </a:solidFill>
                <a:latin typeface="Arial"/>
              </a:rPr>
              <a:t>Prevention of cold injuries is a </a:t>
            </a:r>
            <a:br>
              <a:rPr lang="en-US" sz="2800" b="1" kern="0" dirty="0">
                <a:solidFill>
                  <a:srgbClr val="000000"/>
                </a:solidFill>
                <a:latin typeface="Arial"/>
              </a:rPr>
            </a:br>
            <a:r>
              <a:rPr lang="en-US" sz="2800" b="1" kern="0" dirty="0">
                <a:solidFill>
                  <a:srgbClr val="000000"/>
                </a:solidFill>
                <a:latin typeface="Arial"/>
              </a:rPr>
              <a:t>Command and Individual Responsibility</a:t>
            </a:r>
          </a:p>
          <a:p>
            <a:pPr marL="216214" indent="-216214" algn="ctr" defTabSz="914403" eaLnBrk="0" fontAlgn="base" hangingPunct="0">
              <a:spcBef>
                <a:spcPct val="20000"/>
              </a:spcBef>
              <a:spcAft>
                <a:spcPct val="0"/>
              </a:spcAft>
              <a:buClr>
                <a:srgbClr val="590D25"/>
              </a:buClr>
              <a:buSzPct val="125000"/>
              <a:buFontTx/>
              <a:buChar char="•"/>
              <a:defRPr/>
            </a:pPr>
            <a:endParaRPr lang="en-US" sz="2300" b="1" kern="0" dirty="0">
              <a:solidFill>
                <a:srgbClr val="000000"/>
              </a:solidFill>
              <a:latin typeface="Arial"/>
            </a:endParaRPr>
          </a:p>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400" b="1" kern="0" dirty="0">
                <a:solidFill>
                  <a:srgbClr val="000000"/>
                </a:solidFill>
                <a:latin typeface="Arial"/>
              </a:rPr>
              <a:t>ALL COLD WEATHER INJURIES </a:t>
            </a:r>
          </a:p>
          <a:p>
            <a:pPr marL="216214" indent="-216214" algn="ctr" defTabSz="914403" eaLnBrk="0" fontAlgn="base" hangingPunct="0">
              <a:spcBef>
                <a:spcPct val="20000"/>
              </a:spcBef>
              <a:spcAft>
                <a:spcPct val="0"/>
              </a:spcAft>
              <a:buClr>
                <a:srgbClr val="590D25"/>
              </a:buClr>
              <a:buSzPct val="125000"/>
              <a:buFont typeface="Wingdings" pitchFamily="2" charset="2"/>
              <a:buNone/>
              <a:defRPr/>
            </a:pPr>
            <a:r>
              <a:rPr lang="en-US" sz="2400" b="1" kern="0" dirty="0">
                <a:solidFill>
                  <a:srgbClr val="000000"/>
                </a:solidFill>
                <a:latin typeface="Arial"/>
              </a:rPr>
              <a:t>ARE PREVENTABLE!!!</a:t>
            </a:r>
            <a:endParaRPr lang="en-US" sz="2400" b="1" kern="0" dirty="0">
              <a:solidFill>
                <a:srgbClr val="000000"/>
              </a:solidFill>
              <a:latin typeface="Arial"/>
            </a:endParaRPr>
          </a:p>
        </p:txBody>
      </p:sp>
      <p:sp>
        <p:nvSpPr>
          <p:cNvPr id="9"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Introduction</a:t>
            </a:r>
            <a:endParaRPr kumimoji="0" lang="en-US" sz="20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100866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Sunburn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Burning of the skin due to overexposure to the sun and UV light</a:t>
            </a:r>
          </a:p>
          <a:p>
            <a:pPr marL="216214" marR="0" lvl="0" indent="-216214" algn="l" defTabSz="914403" rtl="0" eaLnBrk="0" fontAlgn="base" latinLnBrk="0" hangingPunct="0">
              <a:lnSpc>
                <a:spcPct val="9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Contributing factors</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fair skin, light hair</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exposed skin</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reflective qualities of the snow</a:t>
            </a:r>
          </a:p>
          <a:p>
            <a:pPr marL="743234" marR="0" lvl="1" indent="-286784" algn="l" defTabSz="914403" rtl="0" eaLnBrk="0" fontAlgn="base" latinLnBrk="0" hangingPunct="0">
              <a:lnSpc>
                <a:spcPct val="9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high altitudes</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redness of skin, slight swelling (1</a:t>
            </a:r>
            <a:r>
              <a:rPr kumimoji="0" lang="en-US" sz="2400" b="0" i="0" u="none" strike="noStrike" kern="0" cap="none" spc="0" normalizeH="0" baseline="30000" noProof="0" dirty="0" smtClean="0">
                <a:ln>
                  <a:noFill/>
                </a:ln>
                <a:solidFill>
                  <a:srgbClr val="000000"/>
                </a:solidFill>
                <a:effectLst/>
                <a:uLnTx/>
                <a:uFillTx/>
                <a:latin typeface="Arial"/>
              </a:rPr>
              <a:t>st</a:t>
            </a:r>
            <a:r>
              <a:rPr kumimoji="0" lang="en-US" sz="2400" b="0" i="0" u="none" strike="noStrike" kern="0" cap="none" spc="0" normalizeH="0" baseline="0" noProof="0" dirty="0" smtClean="0">
                <a:ln>
                  <a:noFill/>
                </a:ln>
                <a:solidFill>
                  <a:srgbClr val="000000"/>
                </a:solidFill>
                <a:effectLst/>
                <a:uLnTx/>
                <a:uFillTx/>
                <a:latin typeface="Arial"/>
              </a:rPr>
              <a:t> degree)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prolonged exposure (2</a:t>
            </a:r>
            <a:r>
              <a:rPr kumimoji="0" lang="en-US" sz="2400" b="0" i="0" u="none" strike="noStrike" kern="0" cap="none" spc="0" normalizeH="0" baseline="30000" noProof="0" dirty="0" smtClean="0">
                <a:ln>
                  <a:noFill/>
                </a:ln>
                <a:solidFill>
                  <a:srgbClr val="000000"/>
                </a:solidFill>
                <a:effectLst/>
                <a:uLnTx/>
                <a:uFillTx/>
                <a:latin typeface="Arial"/>
              </a:rPr>
              <a:t>nd</a:t>
            </a:r>
            <a:r>
              <a:rPr kumimoji="0" lang="en-US" sz="2400" b="0" i="0" u="none" strike="noStrike" kern="0" cap="none" spc="0" normalizeH="0" baseline="0" noProof="0" dirty="0" smtClean="0">
                <a:ln>
                  <a:noFill/>
                </a:ln>
                <a:solidFill>
                  <a:srgbClr val="000000"/>
                </a:solidFill>
                <a:effectLst/>
                <a:uLnTx/>
                <a:uFillTx/>
                <a:latin typeface="Arial"/>
              </a:rPr>
              <a:t> degree)</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pain and blistering</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chills, fever, headache</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577753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Sunburn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0" name="Rectangle 3"/>
          <p:cNvSpPr txBox="1">
            <a:spLocks noChangeArrowheads="1"/>
          </p:cNvSpPr>
          <p:nvPr/>
        </p:nvSpPr>
        <p:spPr bwMode="auto">
          <a:xfrm>
            <a:off x="456597" y="1570139"/>
            <a:ext cx="4042833" cy="311797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soothing skin creams in mild cases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 severe cases, seek medical attention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aspirin for pain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1" name="Rectangle 4"/>
          <p:cNvSpPr txBox="1">
            <a:spLocks noChangeArrowheads="1"/>
          </p:cNvSpPr>
          <p:nvPr/>
        </p:nvSpPr>
        <p:spPr bwMode="auto">
          <a:xfrm>
            <a:off x="4644573" y="1570138"/>
            <a:ext cx="4042833" cy="3117977"/>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cover exposed skin with clothing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sunscreen, lip balm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limit exposure of skin to the environment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endParaRPr kumimoji="0" lang="en-US" sz="1800" b="0" i="0" u="none" strike="noStrike" kern="0" cap="none" spc="0" normalizeH="0" baseline="0" noProof="0" dirty="0" smtClean="0">
              <a:ln>
                <a:noFill/>
              </a:ln>
              <a:solidFill>
                <a:srgbClr val="000000"/>
              </a:solidFill>
              <a:effectLst/>
              <a:uLnTx/>
              <a:uFillTx/>
              <a:latin typeface="Arial"/>
            </a:endParaRP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381" y="3670126"/>
            <a:ext cx="1746046" cy="2686225"/>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3096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32</a:t>
            </a:fld>
            <a:endParaRPr lang="en-US" dirty="0"/>
          </a:p>
        </p:txBody>
      </p:sp>
      <p:sp>
        <p:nvSpPr>
          <p:cNvPr id="8" name="Rectangle 3"/>
          <p:cNvSpPr txBox="1">
            <a:spLocks noChangeArrowheads="1"/>
          </p:cNvSpPr>
          <p:nvPr/>
        </p:nvSpPr>
        <p:spPr bwMode="auto">
          <a:xfrm>
            <a:off x="456596" y="1570138"/>
            <a:ext cx="439382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When oxygen in the body is replaced by carbon monoxide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colorless, odorless,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tasteless gas resulting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from incomplete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combustion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Inadequate ventilation from </a:t>
            </a:r>
            <a:br>
              <a:rPr kumimoji="0" lang="en-US" sz="2400" b="0" i="0" u="none" strike="noStrike" kern="0" cap="none" spc="0" normalizeH="0" baseline="0" noProof="0" dirty="0" smtClean="0">
                <a:ln>
                  <a:noFill/>
                </a:ln>
                <a:solidFill>
                  <a:srgbClr val="000000"/>
                </a:solidFill>
                <a:effectLst/>
                <a:uLnTx/>
                <a:uFillTx/>
                <a:latin typeface="Arial"/>
              </a:rPr>
            </a:br>
            <a:r>
              <a:rPr kumimoji="0" lang="en-US" sz="2400" b="0" i="0" u="none" strike="noStrike" kern="0" cap="none" spc="0" normalizeH="0" baseline="0" noProof="0" dirty="0" smtClean="0">
                <a:ln>
                  <a:noFill/>
                </a:ln>
                <a:solidFill>
                  <a:srgbClr val="000000"/>
                </a:solidFill>
                <a:effectLst/>
                <a:uLnTx/>
                <a:uFillTx/>
                <a:latin typeface="Arial"/>
              </a:rPr>
              <a:t>engines, stoves, heaters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98" y="1757899"/>
            <a:ext cx="3836987" cy="3225800"/>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892559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33</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7"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dizziness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weakness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excessive yawning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ringing in ears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confusion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8" name="Rectangle 4"/>
          <p:cNvSpPr txBox="1">
            <a:spLocks noChangeArrowheads="1"/>
          </p:cNvSpPr>
          <p:nvPr/>
        </p:nvSpPr>
        <p:spPr bwMode="auto">
          <a:xfrm>
            <a:off x="456941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smtClean="0">
              <a:ln>
                <a:noFill/>
              </a:ln>
              <a:solidFill>
                <a:srgbClr val="000000"/>
              </a:solidFill>
              <a:effectLst/>
              <a:uLnTx/>
              <a:uFillTx/>
              <a:latin typeface="Arial"/>
              <a:ea typeface="+mn-ea"/>
              <a:cs typeface="+mn-cs"/>
            </a:endParaRP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nausea</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bright red lips, eyelids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drowsiness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unconsciousness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possibly death</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9269517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34</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1027"/>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move to fresh air immediately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aid promptly</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provide mouth-to-mouth resuscitation if victim is not breathing</a:t>
            </a:r>
            <a:endParaRPr kumimoji="0" lang="en-US" sz="2400" b="0" i="0" u="none" strike="noStrike" kern="0" cap="none" spc="0" normalizeH="0" baseline="0" noProof="0" dirty="0">
              <a:ln>
                <a:noFill/>
              </a:ln>
              <a:solidFill>
                <a:srgbClr val="000000"/>
              </a:solidFill>
              <a:effectLst/>
              <a:uLnTx/>
              <a:uFillTx/>
              <a:latin typeface="Aria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333" y="3818185"/>
            <a:ext cx="3737335" cy="2482658"/>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5967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35</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Carbon Monoxide Poisoning</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ensure proper ventilation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don’t use unvented heaters or engines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ensure heaters are regularly serviced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turn heaters off when not needed (during sleep)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never sleep in vehicle with engine running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never wrap poncho around vehicle exhaust to collect heat</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355836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36</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Snow Blindness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3"/>
          <p:cNvSpPr txBox="1">
            <a:spLocks noChangeArrowheads="1"/>
          </p:cNvSpPr>
          <p:nvPr/>
        </p:nvSpPr>
        <p:spPr bwMode="auto">
          <a:xfrm>
            <a:off x="456597" y="1570138"/>
            <a:ext cx="4187976"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Inflammation and sensitivity of the eyes caused by ultraviolet rays of the sun reflected by the snow or ice</a:t>
            </a: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9" name="Rectangle 4"/>
          <p:cNvSpPr txBox="1">
            <a:spLocks noChangeArrowheads="1"/>
          </p:cNvSpPr>
          <p:nvPr/>
        </p:nvSpPr>
        <p:spPr bwMode="auto">
          <a:xfrm>
            <a:off x="4897677" y="1570138"/>
            <a:ext cx="3757807"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Symptoms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gritty feeling in eyes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redness and tearing</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eye movement will cause pain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headache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0014"/>
          <a:stretch/>
        </p:blipFill>
        <p:spPr>
          <a:xfrm>
            <a:off x="2264739" y="3215194"/>
            <a:ext cx="2174926" cy="3010982"/>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42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37</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Snow Blindness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Treatment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remove from sunlight</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blindfold both eyes or cover with cool, wet bandages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seek medical attention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recovery may take 2-3 days</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0"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Prevention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eye protection </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dark, UV protective glasses </a:t>
            </a:r>
          </a:p>
          <a:p>
            <a:pPr marL="1081067" marR="0" lvl="2" indent="-166665"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field expedient-cut narrow slits in </a:t>
            </a:r>
            <a:r>
              <a:rPr kumimoji="0" lang="en-US" sz="2400" b="0" i="0" u="none" strike="noStrike" kern="0" cap="none" spc="0" normalizeH="0" baseline="0" noProof="0" dirty="0" err="1" smtClean="0">
                <a:ln>
                  <a:noFill/>
                </a:ln>
                <a:solidFill>
                  <a:srgbClr val="000000"/>
                </a:solidFill>
                <a:effectLst/>
                <a:uLnTx/>
                <a:uFillTx/>
                <a:latin typeface="Arial"/>
              </a:rPr>
              <a:t>MRE</a:t>
            </a:r>
            <a:r>
              <a:rPr kumimoji="0" lang="en-US" sz="2400" b="0" i="0" u="none" strike="noStrike" kern="0" cap="none" spc="0" normalizeH="0" baseline="0" noProof="0" dirty="0" smtClean="0">
                <a:ln>
                  <a:noFill/>
                </a:ln>
                <a:solidFill>
                  <a:srgbClr val="000000"/>
                </a:solidFill>
                <a:effectLst/>
                <a:uLnTx/>
                <a:uFillTx/>
                <a:latin typeface="Arial"/>
              </a:rPr>
              <a:t> cardboard and tie around head</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do not wait for discomfort to begin</a:t>
            </a:r>
            <a:endParaRPr kumimoji="0" lang="en-US" sz="2400" b="0" i="0" u="none" strike="noStrike" kern="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515816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38</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Conclusion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9" name="Rectangle 3"/>
          <p:cNvSpPr txBox="1">
            <a:spLocks noChangeArrowheads="1"/>
          </p:cNvSpPr>
          <p:nvPr/>
        </p:nvSpPr>
        <p:spPr bwMode="auto">
          <a:xfrm>
            <a:off x="456596" y="1570138"/>
            <a:ext cx="4217004"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Dress properly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Drink plenty of fluids</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Eat right</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Keep in shape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Get plenty of rest</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Minimize periods of inactivity</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Maintain a positive attitude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713" y="1570138"/>
            <a:ext cx="3000719" cy="4525863"/>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0834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39</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References and Resources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512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kern="0" dirty="0">
                <a:solidFill>
                  <a:srgbClr val="000000"/>
                </a:solidFill>
                <a:latin typeface="Arial"/>
              </a:rPr>
              <a:t>TB MED 508 Prevention and Management of Cold Weather Injuries</a:t>
            </a:r>
          </a:p>
          <a:p>
            <a:r>
              <a:rPr lang="en-US" kern="0" dirty="0">
                <a:solidFill>
                  <a:srgbClr val="000000"/>
                </a:solidFill>
                <a:latin typeface="Arial"/>
              </a:rPr>
              <a:t>TC 21-3 Soldier’s Handbook for Individual Operations and Survival in Cold-Weather Areas </a:t>
            </a:r>
          </a:p>
          <a:p>
            <a:r>
              <a:rPr lang="en-US" kern="0" dirty="0">
                <a:solidFill>
                  <a:srgbClr val="000000"/>
                </a:solidFill>
                <a:latin typeface="Arial"/>
              </a:rPr>
              <a:t>FM 21-10 Field Hygiene and Sanitation</a:t>
            </a:r>
          </a:p>
          <a:p>
            <a:r>
              <a:rPr lang="en-US" kern="0" dirty="0">
                <a:solidFill>
                  <a:srgbClr val="000000"/>
                </a:solidFill>
                <a:latin typeface="Arial"/>
              </a:rPr>
              <a:t>FM 4-25.11 First Aid</a:t>
            </a:r>
          </a:p>
          <a:p>
            <a:r>
              <a:rPr lang="en-US" kern="0" dirty="0" smtClean="0">
                <a:solidFill>
                  <a:srgbClr val="000000"/>
                </a:solidFill>
                <a:latin typeface="Arial"/>
              </a:rPr>
              <a:t>U.S. </a:t>
            </a:r>
            <a:r>
              <a:rPr lang="en-US" kern="0" dirty="0">
                <a:solidFill>
                  <a:srgbClr val="000000"/>
                </a:solidFill>
                <a:latin typeface="Arial"/>
              </a:rPr>
              <a:t>Army Public Health Center Cold Weather Injury Prevention </a:t>
            </a:r>
            <a:r>
              <a:rPr lang="en-US" kern="0" dirty="0" smtClean="0">
                <a:solidFill>
                  <a:srgbClr val="000000"/>
                </a:solidFill>
                <a:latin typeface="Arial"/>
              </a:rPr>
              <a:t>webpage: </a:t>
            </a:r>
            <a:r>
              <a:rPr lang="en-US" kern="0" dirty="0" smtClean="0">
                <a:solidFill>
                  <a:srgbClr val="000000"/>
                </a:solidFill>
                <a:latin typeface="Arial"/>
                <a:hlinkClick r:id="rId3"/>
              </a:rPr>
              <a:t>https</a:t>
            </a:r>
            <a:r>
              <a:rPr lang="en-US" kern="0" dirty="0">
                <a:solidFill>
                  <a:srgbClr val="000000"/>
                </a:solidFill>
                <a:latin typeface="Arial"/>
                <a:hlinkClick r:id="rId3"/>
              </a:rPr>
              <a:t>://phc.amedd.army.mil/topics/discond/cip/Pages/Cold-Weather-Casualties-and-Injuries.aspx</a:t>
            </a:r>
            <a:r>
              <a:rPr lang="en-US" kern="0" dirty="0">
                <a:solidFill>
                  <a:srgbClr val="000000"/>
                </a:solidFill>
                <a:latin typeface="Arial"/>
              </a:rPr>
              <a:t> </a:t>
            </a:r>
          </a:p>
          <a:p>
            <a:r>
              <a:rPr lang="en-US" kern="0" dirty="0" smtClean="0">
                <a:solidFill>
                  <a:srgbClr val="000000"/>
                </a:solidFill>
                <a:latin typeface="Arial"/>
              </a:rPr>
              <a:t>U.S. </a:t>
            </a:r>
            <a:r>
              <a:rPr lang="en-US" kern="0" dirty="0">
                <a:solidFill>
                  <a:srgbClr val="000000"/>
                </a:solidFill>
                <a:latin typeface="Arial"/>
              </a:rPr>
              <a:t>Army Research Institute of Environmental Medicine Guidance </a:t>
            </a:r>
            <a:r>
              <a:rPr lang="en-US" kern="0" dirty="0" smtClean="0">
                <a:solidFill>
                  <a:srgbClr val="000000"/>
                </a:solidFill>
                <a:latin typeface="Arial"/>
              </a:rPr>
              <a:t>downloads: </a:t>
            </a:r>
            <a:r>
              <a:rPr lang="en-US" kern="0" dirty="0" smtClean="0">
                <a:solidFill>
                  <a:srgbClr val="000000"/>
                </a:solidFill>
                <a:latin typeface="Arial"/>
                <a:hlinkClick r:id="rId4"/>
              </a:rPr>
              <a:t>http</a:t>
            </a:r>
            <a:r>
              <a:rPr lang="en-US" kern="0" dirty="0">
                <a:solidFill>
                  <a:srgbClr val="000000"/>
                </a:solidFill>
                <a:latin typeface="Arial"/>
                <a:hlinkClick r:id="rId4"/>
              </a:rPr>
              <a:t>://</a:t>
            </a:r>
            <a:r>
              <a:rPr lang="en-US" kern="0" dirty="0" smtClean="0">
                <a:solidFill>
                  <a:srgbClr val="000000"/>
                </a:solidFill>
                <a:latin typeface="Arial"/>
                <a:hlinkClick r:id="rId4"/>
              </a:rPr>
              <a:t>www.usariem.army.mil/index.cfm/publications/guidance</a:t>
            </a:r>
            <a:endParaRPr lang="en-US" kern="0" dirty="0" smtClean="0">
              <a:solidFill>
                <a:srgbClr val="000000"/>
              </a:solidFill>
              <a:latin typeface="Arial"/>
            </a:endParaRPr>
          </a:p>
          <a:p>
            <a:endParaRPr lang="en-US" kern="0" dirty="0" smtClean="0">
              <a:solidFill>
                <a:srgbClr val="000000"/>
              </a:solidFill>
              <a:latin typeface="Arial"/>
            </a:endParaRPr>
          </a:p>
          <a:p>
            <a:endParaRPr lang="en-US" kern="0" dirty="0">
              <a:solidFill>
                <a:srgbClr val="000000"/>
              </a:solidFill>
              <a:latin typeface="Arial"/>
            </a:endParaRPr>
          </a:p>
        </p:txBody>
      </p:sp>
    </p:spTree>
    <p:extLst>
      <p:ext uri="{BB962C8B-B14F-4D97-AF65-F5344CB8AC3E}">
        <p14:creationId xmlns:p14="http://schemas.microsoft.com/office/powerpoint/2010/main" val="4134307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a:t>
            </a:fld>
            <a:endParaRPr lang="en-US" dirty="0"/>
          </a:p>
        </p:txBody>
      </p:sp>
      <p:sp>
        <p:nvSpPr>
          <p:cNvPr id="10" name="Rectangle 3"/>
          <p:cNvSpPr txBox="1">
            <a:spLocks noChangeArrowheads="1"/>
          </p:cNvSpPr>
          <p:nvPr/>
        </p:nvSpPr>
        <p:spPr>
          <a:xfrm>
            <a:off x="685800" y="1361682"/>
            <a:ext cx="3755571" cy="4114800"/>
          </a:xfrm>
          <a:prstGeom prst="rect">
            <a:avLst/>
          </a:prstGeom>
          <a:noFill/>
          <a:ln/>
        </p:spPr>
        <p:txBody>
          <a:bodyPr lIns="90488" tIns="44450" rIns="90488" bIns="44450"/>
          <a:lstStyle/>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Susceptibility Factors</a:t>
            </a:r>
          </a:p>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Cold Weather Injuries</a:t>
            </a: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Description</a:t>
            </a:r>
            <a:endParaRPr lang="en-US" sz="2400" kern="0" dirty="0">
              <a:solidFill>
                <a:srgbClr val="000000"/>
              </a:solidFill>
              <a:latin typeface="Arial"/>
            </a:endParaRPr>
          </a:p>
          <a:p>
            <a:pPr marL="743234" lvl="1" indent="-286784" defTabSz="914403" eaLnBrk="0" fontAlgn="base" hangingPunct="0">
              <a:spcBef>
                <a:spcPct val="20000"/>
              </a:spcBef>
              <a:spcAft>
                <a:spcPct val="0"/>
              </a:spcAft>
              <a:buClr>
                <a:srgbClr val="590D25"/>
              </a:buClr>
              <a:buFontTx/>
              <a:buChar char="–"/>
              <a:defRPr/>
            </a:pPr>
            <a:r>
              <a:rPr lang="en-US" sz="2400" kern="0" dirty="0">
                <a:solidFill>
                  <a:srgbClr val="000000"/>
                </a:solidFill>
                <a:latin typeface="Arial"/>
              </a:rPr>
              <a:t>Identification</a:t>
            </a: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Treatment</a:t>
            </a:r>
            <a:endParaRPr lang="en-US" sz="2400" kern="0" dirty="0">
              <a:solidFill>
                <a:srgbClr val="000000"/>
              </a:solidFill>
              <a:latin typeface="Arial"/>
            </a:endParaRPr>
          </a:p>
          <a:p>
            <a:pPr marL="743234" lvl="1" indent="-286784" defTabSz="914403" eaLnBrk="0" fontAlgn="base" hangingPunct="0">
              <a:spcBef>
                <a:spcPct val="20000"/>
              </a:spcBef>
              <a:spcAft>
                <a:spcPct val="0"/>
              </a:spcAft>
              <a:buClr>
                <a:srgbClr val="590D25"/>
              </a:buClr>
              <a:buFontTx/>
              <a:buChar char="–"/>
              <a:defRPr/>
            </a:pPr>
            <a:r>
              <a:rPr lang="en-US" sz="2400" kern="0" dirty="0" smtClean="0">
                <a:solidFill>
                  <a:srgbClr val="000000"/>
                </a:solidFill>
                <a:latin typeface="Arial"/>
              </a:rPr>
              <a:t>Prevention</a:t>
            </a:r>
            <a:endParaRPr lang="en-US" sz="2400" kern="0" dirty="0">
              <a:solidFill>
                <a:srgbClr val="000000"/>
              </a:solidFill>
              <a:latin typeface="Arial"/>
            </a:endParaRPr>
          </a:p>
          <a:p>
            <a:pPr marL="216214" indent="-216214" defTabSz="914403" eaLnBrk="0" fontAlgn="base" hangingPunct="0">
              <a:spcBef>
                <a:spcPct val="20000"/>
              </a:spcBef>
              <a:spcAft>
                <a:spcPct val="0"/>
              </a:spcAft>
              <a:buClr>
                <a:srgbClr val="590D25"/>
              </a:buClr>
              <a:buSzPct val="125000"/>
              <a:buFontTx/>
              <a:buChar char="•"/>
              <a:defRPr/>
            </a:pPr>
            <a:r>
              <a:rPr lang="en-US" sz="2400" kern="0" dirty="0">
                <a:solidFill>
                  <a:srgbClr val="000000"/>
                </a:solidFill>
                <a:latin typeface="Arial"/>
              </a:rPr>
              <a:t>Conclusion</a:t>
            </a:r>
            <a:endParaRPr lang="en-US" sz="2400" kern="0" dirty="0">
              <a:solidFill>
                <a:srgbClr val="000000"/>
              </a:solidFill>
              <a:latin typeface="Aria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331" y="1361682"/>
            <a:ext cx="3216127" cy="4325136"/>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Outline</a:t>
            </a:r>
            <a:endParaRPr kumimoji="0" lang="en-US" sz="24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43179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40</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References and Resources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8" name="Rectangle 512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i="1" kern="0" dirty="0" smtClean="0">
                <a:solidFill>
                  <a:srgbClr val="000000"/>
                </a:solidFill>
                <a:latin typeface="Arial"/>
              </a:rPr>
              <a:t>Individuals interested in heat illness and CWI </a:t>
            </a:r>
            <a:r>
              <a:rPr lang="en-US" i="1" kern="0" dirty="0">
                <a:solidFill>
                  <a:srgbClr val="000000"/>
                </a:solidFill>
                <a:latin typeface="Arial"/>
              </a:rPr>
              <a:t>on-line </a:t>
            </a:r>
            <a:r>
              <a:rPr lang="en-US" i="1" kern="0" dirty="0" smtClean="0">
                <a:solidFill>
                  <a:srgbClr val="000000"/>
                </a:solidFill>
                <a:latin typeface="Arial"/>
              </a:rPr>
              <a:t>training that produces a certificate:</a:t>
            </a:r>
            <a:r>
              <a:rPr lang="en-US" kern="0" dirty="0" smtClean="0">
                <a:solidFill>
                  <a:srgbClr val="000000"/>
                </a:solidFill>
                <a:latin typeface="Arial"/>
              </a:rPr>
              <a:t> </a:t>
            </a:r>
          </a:p>
          <a:p>
            <a:pPr lvl="1"/>
            <a:r>
              <a:rPr lang="en-US" kern="0" dirty="0" smtClean="0">
                <a:solidFill>
                  <a:srgbClr val="000000"/>
                </a:solidFill>
                <a:latin typeface="Arial"/>
              </a:rPr>
              <a:t>Central </a:t>
            </a:r>
            <a:r>
              <a:rPr lang="en-US" kern="0" dirty="0">
                <a:solidFill>
                  <a:srgbClr val="000000"/>
                </a:solidFill>
                <a:latin typeface="Arial"/>
              </a:rPr>
              <a:t>Army Registry </a:t>
            </a:r>
            <a:r>
              <a:rPr lang="en-US" kern="0" dirty="0" smtClean="0">
                <a:solidFill>
                  <a:srgbClr val="000000"/>
                </a:solidFill>
                <a:latin typeface="Arial"/>
              </a:rPr>
              <a:t>(CAR) Virtual </a:t>
            </a:r>
            <a:r>
              <a:rPr lang="en-US" kern="0" dirty="0">
                <a:solidFill>
                  <a:srgbClr val="000000"/>
                </a:solidFill>
                <a:latin typeface="Arial"/>
              </a:rPr>
              <a:t>Mission Preparation Course (Hot/Cold Weather </a:t>
            </a:r>
            <a:r>
              <a:rPr lang="en-US" kern="0" dirty="0" smtClean="0">
                <a:solidFill>
                  <a:srgbClr val="000000"/>
                </a:solidFill>
                <a:latin typeface="Arial"/>
              </a:rPr>
              <a:t>Injury)</a:t>
            </a:r>
          </a:p>
          <a:p>
            <a:pPr lvl="1"/>
            <a:r>
              <a:rPr lang="en-US" kern="0" dirty="0">
                <a:solidFill>
                  <a:srgbClr val="000000"/>
                </a:solidFill>
                <a:latin typeface="Arial"/>
              </a:rPr>
              <a:t>Go to: </a:t>
            </a:r>
            <a:r>
              <a:rPr lang="en-US" kern="0" dirty="0">
                <a:solidFill>
                  <a:srgbClr val="000000"/>
                </a:solidFill>
                <a:latin typeface="Arial"/>
                <a:hlinkClick r:id="rId3"/>
              </a:rPr>
              <a:t>https://</a:t>
            </a:r>
            <a:r>
              <a:rPr lang="en-US" kern="0" dirty="0">
                <a:solidFill>
                  <a:srgbClr val="000000"/>
                </a:solidFill>
                <a:latin typeface="Arial"/>
                <a:hlinkClick r:id="rId3"/>
              </a:rPr>
              <a:t>rdl.train.army.mil</a:t>
            </a:r>
            <a:endParaRPr lang="en-US" kern="0" dirty="0">
              <a:solidFill>
                <a:srgbClr val="000000"/>
              </a:solidFill>
              <a:latin typeface="Arial"/>
            </a:endParaRPr>
          </a:p>
          <a:p>
            <a:pPr lvl="1"/>
            <a:r>
              <a:rPr lang="en-US" kern="0" dirty="0">
                <a:solidFill>
                  <a:srgbClr val="000000"/>
                </a:solidFill>
                <a:latin typeface="Arial"/>
              </a:rPr>
              <a:t>Log in with </a:t>
            </a:r>
            <a:r>
              <a:rPr lang="en-US" kern="0" dirty="0" smtClean="0">
                <a:solidFill>
                  <a:srgbClr val="000000"/>
                </a:solidFill>
                <a:latin typeface="Arial"/>
              </a:rPr>
              <a:t>CAC</a:t>
            </a:r>
            <a:endParaRPr lang="en-US" kern="0" dirty="0">
              <a:solidFill>
                <a:srgbClr val="000000"/>
              </a:solidFill>
              <a:latin typeface="Arial"/>
            </a:endParaRPr>
          </a:p>
          <a:p>
            <a:pPr lvl="1"/>
            <a:r>
              <a:rPr lang="en-US" kern="0" dirty="0">
                <a:solidFill>
                  <a:srgbClr val="000000"/>
                </a:solidFill>
                <a:latin typeface="Arial"/>
              </a:rPr>
              <a:t>In the “Search the CAR” field in the upper left, paste “553G D01 Virtual Mission Preparation Course (Hot/Cold Weather Injury Prevention)”</a:t>
            </a:r>
          </a:p>
          <a:p>
            <a:pPr lvl="1"/>
            <a:r>
              <a:rPr lang="en-US" kern="0" dirty="0">
                <a:solidFill>
                  <a:srgbClr val="000000"/>
                </a:solidFill>
                <a:latin typeface="Arial"/>
              </a:rPr>
              <a:t>Click on the blue hyperlink</a:t>
            </a:r>
          </a:p>
          <a:p>
            <a:pPr lvl="1"/>
            <a:r>
              <a:rPr lang="en-US" kern="0" dirty="0" err="1" smtClean="0">
                <a:solidFill>
                  <a:srgbClr val="000000"/>
                </a:solidFill>
                <a:latin typeface="Arial"/>
              </a:rPr>
              <a:t>EAMS</a:t>
            </a:r>
            <a:r>
              <a:rPr lang="en-US" kern="0" dirty="0" smtClean="0">
                <a:solidFill>
                  <a:srgbClr val="000000"/>
                </a:solidFill>
                <a:latin typeface="Arial"/>
              </a:rPr>
              <a:t>-A may be required, which should lead </a:t>
            </a:r>
            <a:r>
              <a:rPr lang="en-US" kern="0" dirty="0">
                <a:solidFill>
                  <a:srgbClr val="000000"/>
                </a:solidFill>
                <a:latin typeface="Arial"/>
              </a:rPr>
              <a:t>to a page describing the training</a:t>
            </a:r>
          </a:p>
          <a:p>
            <a:pPr lvl="1"/>
            <a:r>
              <a:rPr lang="en-US" kern="0" dirty="0">
                <a:solidFill>
                  <a:srgbClr val="000000"/>
                </a:solidFill>
                <a:latin typeface="Arial"/>
              </a:rPr>
              <a:t>Scroll down and click on the “View” button at the bottom</a:t>
            </a:r>
          </a:p>
          <a:p>
            <a:pPr lvl="1"/>
            <a:endParaRPr lang="en-US" kern="0" dirty="0" smtClean="0">
              <a:solidFill>
                <a:srgbClr val="000000"/>
              </a:solidFill>
              <a:latin typeface="Arial"/>
            </a:endParaRPr>
          </a:p>
          <a:p>
            <a:endParaRPr lang="en-US" kern="0" dirty="0" smtClean="0">
              <a:solidFill>
                <a:srgbClr val="000000"/>
              </a:solidFill>
              <a:latin typeface="Arial"/>
            </a:endParaRPr>
          </a:p>
          <a:p>
            <a:endParaRPr lang="en-US" kern="0" dirty="0">
              <a:solidFill>
                <a:srgbClr val="000000"/>
              </a:solidFill>
              <a:latin typeface="Arial"/>
            </a:endParaRPr>
          </a:p>
        </p:txBody>
      </p:sp>
    </p:spTree>
    <p:extLst>
      <p:ext uri="{BB962C8B-B14F-4D97-AF65-F5344CB8AC3E}">
        <p14:creationId xmlns:p14="http://schemas.microsoft.com/office/powerpoint/2010/main" val="247782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41</a:t>
            </a:fld>
            <a:endParaRPr lang="en-US" dirty="0"/>
          </a:p>
        </p:txBody>
      </p:sp>
      <p:sp>
        <p:nvSpPr>
          <p:cNvPr id="6"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lang="en-US" sz="2800" kern="0" dirty="0" smtClean="0">
                <a:latin typeface="Arial"/>
              </a:rPr>
              <a:t>Questions?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541" y="1693665"/>
            <a:ext cx="6384919" cy="404686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04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5</a:t>
            </a:fld>
            <a:endParaRPr lang="en-US" dirty="0"/>
          </a:p>
        </p:txBody>
      </p:sp>
      <p:sp>
        <p:nvSpPr>
          <p:cNvPr id="9"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Typical Victim of a Cold Weather Injury</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
        <p:nvSpPr>
          <p:cNvPr id="10" name="Rectangle 3"/>
          <p:cNvSpPr txBox="1">
            <a:spLocks noChangeArrowheads="1"/>
          </p:cNvSpPr>
          <p:nvPr/>
        </p:nvSpPr>
        <p:spPr bwMode="auto">
          <a:xfrm>
            <a:off x="456596" y="1570138"/>
            <a:ext cx="8230810"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pPr marR="0" lvl="0">
              <a:lnSpc>
                <a:spcPct val="100000"/>
              </a:lnSpc>
              <a:buFont typeface="Arial" panose="020B0604020202020204" pitchFamily="34" charset="0"/>
              <a:buChar char="•"/>
              <a:tabLst/>
              <a:defRPr/>
            </a:pPr>
            <a:r>
              <a:rPr lang="en-US" sz="2400" kern="0" dirty="0">
                <a:solidFill>
                  <a:srgbClr val="000000"/>
                </a:solidFill>
                <a:latin typeface="Arial"/>
              </a:rPr>
              <a:t>Male</a:t>
            </a:r>
          </a:p>
          <a:p>
            <a:pPr marR="0" lvl="0">
              <a:lnSpc>
                <a:spcPct val="100000"/>
              </a:lnSpc>
              <a:buFont typeface="Arial" panose="020B0604020202020204" pitchFamily="34" charset="0"/>
              <a:buChar char="•"/>
              <a:tabLst/>
              <a:defRPr/>
            </a:pPr>
            <a:r>
              <a:rPr lang="en-US" sz="2400" kern="0" dirty="0">
                <a:solidFill>
                  <a:srgbClr val="000000"/>
                </a:solidFill>
                <a:latin typeface="Arial"/>
              </a:rPr>
              <a:t>E-4 or below</a:t>
            </a:r>
          </a:p>
          <a:p>
            <a:pPr marR="0" lvl="0">
              <a:lnSpc>
                <a:spcPct val="100000"/>
              </a:lnSpc>
              <a:buFont typeface="Arial" panose="020B0604020202020204" pitchFamily="34" charset="0"/>
              <a:buChar char="•"/>
              <a:tabLst/>
              <a:defRPr/>
            </a:pPr>
            <a:r>
              <a:rPr lang="en-US" sz="2400" kern="0" dirty="0">
                <a:solidFill>
                  <a:srgbClr val="000000"/>
                </a:solidFill>
                <a:latin typeface="Arial"/>
              </a:rPr>
              <a:t>Around 20 years old</a:t>
            </a:r>
          </a:p>
          <a:p>
            <a:pPr marR="0" lvl="0">
              <a:lnSpc>
                <a:spcPct val="100000"/>
              </a:lnSpc>
              <a:buFont typeface="Arial" panose="020B0604020202020204" pitchFamily="34" charset="0"/>
              <a:buChar char="•"/>
              <a:tabLst/>
              <a:defRPr/>
            </a:pPr>
            <a:r>
              <a:rPr lang="en-US" sz="2400" kern="0" dirty="0">
                <a:solidFill>
                  <a:srgbClr val="000000"/>
                </a:solidFill>
                <a:latin typeface="Arial"/>
              </a:rPr>
              <a:t>From a warm climate</a:t>
            </a:r>
          </a:p>
          <a:p>
            <a:pPr marR="0" lvl="0">
              <a:lnSpc>
                <a:spcPct val="100000"/>
              </a:lnSpc>
              <a:buFont typeface="Arial" panose="020B0604020202020204" pitchFamily="34" charset="0"/>
              <a:buChar char="•"/>
              <a:tabLst/>
              <a:defRPr/>
            </a:pPr>
            <a:r>
              <a:rPr lang="en-US" sz="2400" kern="0" dirty="0">
                <a:solidFill>
                  <a:srgbClr val="000000"/>
                </a:solidFill>
                <a:latin typeface="Arial"/>
              </a:rPr>
              <a:t>Less than 18 months time in service</a:t>
            </a:r>
          </a:p>
          <a:p>
            <a:pPr marR="0" lvl="0">
              <a:lnSpc>
                <a:spcPct val="100000"/>
              </a:lnSpc>
              <a:buFont typeface="Arial" panose="020B0604020202020204" pitchFamily="34" charset="0"/>
              <a:buChar char="•"/>
              <a:tabLst/>
              <a:defRPr/>
            </a:pPr>
            <a:r>
              <a:rPr lang="en-US" sz="2400" kern="0" dirty="0">
                <a:solidFill>
                  <a:srgbClr val="000000"/>
                </a:solidFill>
                <a:latin typeface="Arial"/>
              </a:rPr>
              <a:t>Uses tobacco, alcohol, and/or </a:t>
            </a:r>
            <a:r>
              <a:rPr lang="en-US" sz="2400" kern="0" dirty="0" smtClean="0">
                <a:solidFill>
                  <a:srgbClr val="000000"/>
                </a:solidFill>
                <a:latin typeface="Arial"/>
              </a:rPr>
              <a:t/>
            </a:r>
            <a:br>
              <a:rPr lang="en-US" sz="2400" kern="0" dirty="0" smtClean="0">
                <a:solidFill>
                  <a:srgbClr val="000000"/>
                </a:solidFill>
                <a:latin typeface="Arial"/>
              </a:rPr>
            </a:br>
            <a:r>
              <a:rPr lang="en-US" sz="2400" kern="0" dirty="0" smtClean="0">
                <a:solidFill>
                  <a:srgbClr val="000000"/>
                </a:solidFill>
                <a:latin typeface="Arial"/>
              </a:rPr>
              <a:t>medications</a:t>
            </a:r>
            <a:endParaRPr lang="en-US" sz="2400" kern="0" dirty="0">
              <a:solidFill>
                <a:srgbClr val="000000"/>
              </a:solidFill>
              <a:latin typeface="Arial"/>
            </a:endParaRPr>
          </a:p>
          <a:p>
            <a:pPr marR="0" lvl="0">
              <a:lnSpc>
                <a:spcPct val="100000"/>
              </a:lnSpc>
              <a:buFont typeface="Arial" panose="020B0604020202020204" pitchFamily="34" charset="0"/>
              <a:buChar char="•"/>
              <a:tabLst/>
              <a:defRPr/>
            </a:pPr>
            <a:r>
              <a:rPr lang="en-US" sz="2400" kern="0" dirty="0">
                <a:solidFill>
                  <a:srgbClr val="000000"/>
                </a:solidFill>
                <a:latin typeface="Arial"/>
              </a:rPr>
              <a:t>Neglects proper foot care</a:t>
            </a:r>
            <a:endParaRPr lang="en-US" sz="2400" kern="0" dirty="0">
              <a:solidFill>
                <a:srgbClr val="000000"/>
              </a:solidFill>
              <a:latin typeface="Aria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268" y="1439478"/>
            <a:ext cx="2374900" cy="3697287"/>
          </a:xfrm>
          <a:prstGeom prst="rect">
            <a:avLst/>
          </a:prstGeom>
          <a:ln w="9525">
            <a:solidFill>
              <a:schemeClr val="bg1">
                <a:lumMod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54916" y="5625279"/>
            <a:ext cx="8434168" cy="461665"/>
          </a:xfrm>
          <a:prstGeom prst="rect">
            <a:avLst/>
          </a:prstGeom>
          <a:noFill/>
        </p:spPr>
        <p:txBody>
          <a:bodyPr wrap="none" rtlCol="0">
            <a:spAutoFit/>
          </a:bodyPr>
          <a:lstStyle/>
          <a:p>
            <a:pPr algn="ctr" fontAlgn="base">
              <a:spcBef>
                <a:spcPct val="0"/>
              </a:spcBef>
              <a:spcAft>
                <a:spcPct val="0"/>
              </a:spcAft>
            </a:pPr>
            <a:r>
              <a:rPr lang="en-US" sz="2400" b="1" i="1" dirty="0">
                <a:solidFill>
                  <a:srgbClr val="000000"/>
                </a:solidFill>
                <a:latin typeface="Arial" charset="0"/>
              </a:rPr>
              <a:t>However, ANYONE can become a cold weather casualty!</a:t>
            </a:r>
            <a:endParaRPr lang="en-US" sz="2400" b="1" i="1" dirty="0">
              <a:solidFill>
                <a:srgbClr val="000000"/>
              </a:solidFill>
              <a:latin typeface="Arial" charset="0"/>
            </a:endParaRPr>
          </a:p>
        </p:txBody>
      </p:sp>
    </p:spTree>
    <p:extLst>
      <p:ext uri="{BB962C8B-B14F-4D97-AF65-F5344CB8AC3E}">
        <p14:creationId xmlns:p14="http://schemas.microsoft.com/office/powerpoint/2010/main" val="40491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6</a:t>
            </a:fld>
            <a:endParaRPr lang="en-US" dirty="0"/>
          </a:p>
        </p:txBody>
      </p:sp>
      <p:sp>
        <p:nvSpPr>
          <p:cNvPr id="10" name="Rectangle 3"/>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R="0" lvl="0">
              <a:lnSpc>
                <a:spcPct val="90000"/>
              </a:lnSpc>
              <a:buFont typeface="Arial" panose="020B0604020202020204" pitchFamily="34" charset="0"/>
              <a:buChar char="•"/>
              <a:tabLst/>
              <a:defRPr/>
            </a:pPr>
            <a:r>
              <a:rPr lang="en-US" sz="2400" kern="0" dirty="0">
                <a:solidFill>
                  <a:srgbClr val="000000"/>
                </a:solidFill>
                <a:latin typeface="Arial"/>
              </a:rPr>
              <a:t>Previous cold weather injury</a:t>
            </a:r>
          </a:p>
          <a:p>
            <a:pPr marR="0" lvl="0">
              <a:lnSpc>
                <a:spcPct val="90000"/>
              </a:lnSpc>
              <a:buFont typeface="Arial" panose="020B0604020202020204" pitchFamily="34" charset="0"/>
              <a:buChar char="•"/>
              <a:tabLst/>
              <a:defRPr/>
            </a:pPr>
            <a:r>
              <a:rPr lang="en-US" sz="2400" kern="0" dirty="0">
                <a:solidFill>
                  <a:srgbClr val="000000"/>
                </a:solidFill>
                <a:latin typeface="Arial"/>
              </a:rPr>
              <a:t>Inadequate nutrition</a:t>
            </a:r>
          </a:p>
          <a:p>
            <a:pPr marR="0" lvl="0">
              <a:lnSpc>
                <a:spcPct val="90000"/>
              </a:lnSpc>
              <a:buFont typeface="Arial" panose="020B0604020202020204" pitchFamily="34" charset="0"/>
              <a:buChar char="•"/>
              <a:tabLst/>
              <a:defRPr/>
            </a:pPr>
            <a:r>
              <a:rPr lang="en-US" sz="2400" kern="0" dirty="0">
                <a:solidFill>
                  <a:srgbClr val="000000"/>
                </a:solidFill>
                <a:latin typeface="Arial"/>
              </a:rPr>
              <a:t>Alcohol or nicotine use</a:t>
            </a:r>
          </a:p>
          <a:p>
            <a:pPr marR="0" lvl="0">
              <a:lnSpc>
                <a:spcPct val="90000"/>
              </a:lnSpc>
              <a:buFont typeface="Arial" panose="020B0604020202020204" pitchFamily="34" charset="0"/>
              <a:buChar char="•"/>
              <a:tabLst/>
              <a:defRPr/>
            </a:pPr>
            <a:r>
              <a:rPr lang="en-US" sz="2400" kern="0" dirty="0">
                <a:solidFill>
                  <a:srgbClr val="000000"/>
                </a:solidFill>
                <a:latin typeface="Arial"/>
              </a:rPr>
              <a:t>Dehydration</a:t>
            </a:r>
          </a:p>
          <a:p>
            <a:pPr marR="0" lvl="0">
              <a:lnSpc>
                <a:spcPct val="90000"/>
              </a:lnSpc>
              <a:buFont typeface="Arial" panose="020B0604020202020204" pitchFamily="34" charset="0"/>
              <a:buChar char="•"/>
              <a:tabLst/>
              <a:defRPr/>
            </a:pPr>
            <a:r>
              <a:rPr lang="en-US" sz="2400" kern="0" dirty="0">
                <a:solidFill>
                  <a:srgbClr val="000000"/>
                </a:solidFill>
                <a:latin typeface="Arial"/>
              </a:rPr>
              <a:t>Over-activity</a:t>
            </a:r>
          </a:p>
          <a:p>
            <a:pPr marR="0" lvl="0">
              <a:lnSpc>
                <a:spcPct val="90000"/>
              </a:lnSpc>
              <a:buFont typeface="Arial" panose="020B0604020202020204" pitchFamily="34" charset="0"/>
              <a:buChar char="•"/>
              <a:tabLst/>
              <a:defRPr/>
            </a:pPr>
            <a:r>
              <a:rPr lang="en-US" sz="2400" kern="0" dirty="0">
                <a:solidFill>
                  <a:srgbClr val="000000"/>
                </a:solidFill>
                <a:latin typeface="Arial"/>
              </a:rPr>
              <a:t>Under-activity</a:t>
            </a:r>
          </a:p>
          <a:p>
            <a:pPr marR="0" lvl="0">
              <a:lnSpc>
                <a:spcPct val="90000"/>
              </a:lnSpc>
              <a:buFont typeface="Arial" panose="020B0604020202020204" pitchFamily="34" charset="0"/>
              <a:buChar char="•"/>
              <a:tabLst/>
              <a:defRPr/>
            </a:pPr>
            <a:r>
              <a:rPr lang="en-US" sz="2400" kern="0" dirty="0">
                <a:solidFill>
                  <a:srgbClr val="000000"/>
                </a:solidFill>
                <a:latin typeface="Arial"/>
              </a:rPr>
              <a:t>Long exposure to the </a:t>
            </a:r>
            <a:r>
              <a:rPr lang="en-US" sz="2400" kern="0" dirty="0" smtClean="0">
                <a:solidFill>
                  <a:srgbClr val="000000"/>
                </a:solidFill>
                <a:latin typeface="Arial"/>
              </a:rPr>
              <a:t>cold</a:t>
            </a:r>
            <a:endParaRPr lang="en-US" sz="2400" kern="0" dirty="0">
              <a:solidFill>
                <a:srgbClr val="000000"/>
              </a:solidFill>
              <a:latin typeface="Arial"/>
            </a:endParaRPr>
          </a:p>
        </p:txBody>
      </p:sp>
      <p:sp>
        <p:nvSpPr>
          <p:cNvPr id="11" name="Rectangle 4"/>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Sick or injured</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Ethnic/geographic origin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Wind, cold, rain</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Age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Discipline and morale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Physical stamina</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Inadequate training</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Poor clothing and equipment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Susceptibility Factors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92894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7</a:t>
            </a:fld>
            <a:endParaRPr lang="en-US" dirty="0"/>
          </a:p>
        </p:txBody>
      </p:sp>
      <p:sp>
        <p:nvSpPr>
          <p:cNvPr id="11" name="Content Placeholder 6"/>
          <p:cNvSpPr txBox="1">
            <a:spLocks/>
          </p:cNvSpPr>
          <p:nvPr/>
        </p:nvSpPr>
        <p:spPr bwMode="auto">
          <a:xfrm>
            <a:off x="456597" y="1570139"/>
            <a:ext cx="4042833" cy="241724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r>
              <a:rPr kumimoji="0" lang="en-US" sz="2400" b="0" i="0" u="none" strike="noStrike" kern="0" cap="none" spc="0" normalizeH="0" baseline="0" noProof="0" dirty="0" smtClean="0">
                <a:ln>
                  <a:noFill/>
                </a:ln>
                <a:solidFill>
                  <a:srgbClr val="000000"/>
                </a:solidFill>
                <a:effectLst/>
                <a:uLnTx/>
                <a:uFillTx/>
                <a:latin typeface="Arial"/>
              </a:rPr>
              <a:t>Heat Production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Metabolism</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Exercise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Shivering</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2" name="Content Placeholder 9"/>
          <p:cNvSpPr txBox="1">
            <a:spLocks/>
          </p:cNvSpPr>
          <p:nvPr/>
        </p:nvSpPr>
        <p:spPr bwMode="auto">
          <a:xfrm>
            <a:off x="4644573" y="1570138"/>
            <a:ext cx="4042833" cy="2567147"/>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Heat Loss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Convection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Conduction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Radiation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Evaporation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Respiration</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4" name="TextBox 13"/>
          <p:cNvSpPr txBox="1"/>
          <p:nvPr/>
        </p:nvSpPr>
        <p:spPr>
          <a:xfrm>
            <a:off x="329785" y="4290683"/>
            <a:ext cx="8574372" cy="2086725"/>
          </a:xfrm>
          <a:prstGeom prst="rect">
            <a:avLst/>
          </a:prstGeom>
          <a:noFill/>
        </p:spPr>
        <p:txBody>
          <a:bodyPr wrap="square" rtlCol="0">
            <a:spAutoFit/>
          </a:bodyPr>
          <a:lstStyle/>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heat loss and production are in balance, body temperature is stable</a:t>
            </a:r>
          </a:p>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heat loss is greater, either in an area of the body (finger, toes) or in the body core, cooling occurs</a:t>
            </a:r>
          </a:p>
          <a:p>
            <a:pPr marL="216214" indent="-216214" defTabSz="914403" eaLnBrk="0" fontAlgn="base" hangingPunct="0">
              <a:spcBef>
                <a:spcPct val="20000"/>
              </a:spcBef>
              <a:spcAft>
                <a:spcPct val="0"/>
              </a:spcAft>
              <a:buClr>
                <a:srgbClr val="590D25"/>
              </a:buClr>
              <a:buSzPct val="125000"/>
              <a:buFont typeface="Arial" panose="020B0604020202020204" pitchFamily="34" charset="0"/>
              <a:buChar char="•"/>
            </a:pPr>
            <a:r>
              <a:rPr lang="en-US" sz="2400" kern="0" dirty="0">
                <a:solidFill>
                  <a:srgbClr val="000000"/>
                </a:solidFill>
                <a:latin typeface="Arial"/>
              </a:rPr>
              <a:t>When cooling is too great, cold weather injury can occur</a:t>
            </a:r>
          </a:p>
        </p:txBody>
      </p:sp>
      <p:sp>
        <p:nvSpPr>
          <p:cNvPr id="15"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Body Temperature Regulation</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12686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8</a:t>
            </a:fld>
            <a:endParaRPr lang="en-US" dirty="0"/>
          </a:p>
        </p:txBody>
      </p:sp>
      <p:sp>
        <p:nvSpPr>
          <p:cNvPr id="10" name="Rectangle 1027"/>
          <p:cNvSpPr txBox="1">
            <a:spLocks noChangeArrowheads="1"/>
          </p:cNvSpPr>
          <p:nvPr/>
        </p:nvSpPr>
        <p:spPr bwMode="auto">
          <a:xfrm>
            <a:off x="456597"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Hypothermia</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Frostbite</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Non-freezing cold injuries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Chilblains</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Immersion/Trench Foot</a:t>
            </a:r>
            <a:r>
              <a:rPr kumimoji="0" lang="en-US" sz="1800" b="0" i="0" u="none" strike="noStrike" kern="0" cap="none" spc="0" normalizeH="0" baseline="0" noProof="0" dirty="0" smtClean="0">
                <a:ln>
                  <a:noFill/>
                </a:ln>
                <a:solidFill>
                  <a:srgbClr val="000000"/>
                </a:solidFill>
                <a:effectLst/>
                <a:uLnTx/>
                <a:uFillTx/>
                <a:latin typeface="Arial"/>
              </a:rPr>
              <a:t>	</a:t>
            </a:r>
          </a:p>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1" name="Rectangle 1028"/>
          <p:cNvSpPr txBox="1">
            <a:spLocks noChangeArrowheads="1"/>
          </p:cNvSpPr>
          <p:nvPr/>
        </p:nvSpPr>
        <p:spPr bwMode="auto">
          <a:xfrm>
            <a:off x="4644573" y="1570138"/>
            <a:ext cx="4042833"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18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6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4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700">
                <a:solidFill>
                  <a:schemeClr val="tx1"/>
                </a:solidFill>
                <a:latin typeface="+mn-lt"/>
              </a:defRPr>
            </a:lvl6pPr>
            <a:lvl7pPr marL="2867832" indent="-174171" algn="l" defTabSz="914403" rtl="0" fontAlgn="base">
              <a:spcBef>
                <a:spcPct val="20000"/>
              </a:spcBef>
              <a:spcAft>
                <a:spcPct val="0"/>
              </a:spcAft>
              <a:buClr>
                <a:srgbClr val="660033"/>
              </a:buClr>
              <a:buChar char="»"/>
              <a:defRPr sz="1700">
                <a:solidFill>
                  <a:schemeClr val="tx1"/>
                </a:solidFill>
                <a:latin typeface="+mn-lt"/>
              </a:defRPr>
            </a:lvl7pPr>
            <a:lvl8pPr marL="3300259" indent="-174171" algn="l" defTabSz="914403" rtl="0" fontAlgn="base">
              <a:spcBef>
                <a:spcPct val="20000"/>
              </a:spcBef>
              <a:spcAft>
                <a:spcPct val="0"/>
              </a:spcAft>
              <a:buClr>
                <a:srgbClr val="660033"/>
              </a:buClr>
              <a:buChar char="»"/>
              <a:defRPr sz="1700">
                <a:solidFill>
                  <a:schemeClr val="tx1"/>
                </a:solidFill>
                <a:latin typeface="+mn-lt"/>
              </a:defRPr>
            </a:lvl8pPr>
            <a:lvl9pPr marL="3732685" indent="-174171" algn="l" defTabSz="914403" rtl="0" fontAlgn="base">
              <a:spcBef>
                <a:spcPct val="20000"/>
              </a:spcBef>
              <a:spcAft>
                <a:spcPct val="0"/>
              </a:spcAft>
              <a:buClr>
                <a:srgbClr val="660033"/>
              </a:buClr>
              <a:buChar char="»"/>
              <a:defRPr sz="1700">
                <a:solidFill>
                  <a:schemeClr val="tx1"/>
                </a:solidFill>
                <a:latin typeface="+mn-lt"/>
              </a:defRPr>
            </a:lvl9pPr>
          </a:lstStyle>
          <a:p>
            <a:pPr marL="216214" marR="0" lvl="0" indent="-216214" algn="l" defTabSz="914403" rtl="0" eaLnBrk="0" fontAlgn="base" latinLnBrk="0" hangingPunct="0">
              <a:lnSpc>
                <a:spcPct val="100000"/>
              </a:lnSpc>
              <a:spcBef>
                <a:spcPct val="20000"/>
              </a:spcBef>
              <a:spcAft>
                <a:spcPct val="0"/>
              </a:spcAft>
              <a:buClr>
                <a:srgbClr val="590D25"/>
              </a:buClr>
              <a:buSzPct val="125000"/>
              <a:buFontTx/>
              <a:buChar char="•"/>
              <a:tabLst/>
              <a:defRPr/>
            </a:pPr>
            <a:r>
              <a:rPr kumimoji="0" lang="en-US" sz="2400" b="0" i="0" u="none" strike="noStrike" kern="0" cap="none" spc="0" normalizeH="0" baseline="0" noProof="0" dirty="0" smtClean="0">
                <a:ln>
                  <a:noFill/>
                </a:ln>
                <a:solidFill>
                  <a:srgbClr val="000000"/>
                </a:solidFill>
                <a:effectLst/>
                <a:uLnTx/>
                <a:uFillTx/>
                <a:latin typeface="Arial"/>
                <a:ea typeface="+mn-ea"/>
                <a:cs typeface="+mn-cs"/>
              </a:rPr>
              <a:t>Injuries related to cold exposure</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Dehydration</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Sunburn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Snow Blindness </a:t>
            </a:r>
          </a:p>
          <a:p>
            <a:pPr marL="743234" marR="0" lvl="1" indent="-286784" algn="l" defTabSz="914403" rtl="0" eaLnBrk="0" fontAlgn="base" latinLnBrk="0" hangingPunct="0">
              <a:lnSpc>
                <a:spcPct val="100000"/>
              </a:lnSpc>
              <a:spcBef>
                <a:spcPct val="20000"/>
              </a:spcBef>
              <a:spcAft>
                <a:spcPct val="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Carbon Monoxide Poisoning</a:t>
            </a:r>
            <a:endParaRPr kumimoji="0" lang="en-US" sz="2400" b="0" i="0" u="none" strike="noStrike" kern="0" cap="none" spc="0" normalizeH="0" baseline="0" noProof="0" dirty="0">
              <a:ln>
                <a:noFill/>
              </a:ln>
              <a:solidFill>
                <a:srgbClr val="000000"/>
              </a:solidFill>
              <a:effectLst/>
              <a:uLnTx/>
              <a:uFillTx/>
              <a:latin typeface="Arial"/>
            </a:endParaRPr>
          </a:p>
        </p:txBody>
      </p:sp>
      <p:sp>
        <p:nvSpPr>
          <p:cNvPr id="12"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Types of Cold Injuries</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253005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UNCLASSIFIED</a:t>
            </a:r>
            <a:endParaRPr lang="en-US" dirty="0"/>
          </a:p>
        </p:txBody>
      </p:sp>
      <p:sp>
        <p:nvSpPr>
          <p:cNvPr id="5" name="Slide Number Placeholder 4"/>
          <p:cNvSpPr>
            <a:spLocks noGrp="1"/>
          </p:cNvSpPr>
          <p:nvPr>
            <p:ph type="sldNum" sz="quarter" idx="12"/>
          </p:nvPr>
        </p:nvSpPr>
        <p:spPr/>
        <p:txBody>
          <a:bodyPr/>
          <a:lstStyle/>
          <a:p>
            <a:fld id="{56ECA05E-813C-4019-BB9A-0A7A33B827B5}" type="slidenum">
              <a:rPr lang="en-US" smtClean="0"/>
              <a:t>9</a:t>
            </a:fld>
            <a:endParaRPr lang="en-US" dirty="0"/>
          </a:p>
        </p:txBody>
      </p:sp>
      <p:sp>
        <p:nvSpPr>
          <p:cNvPr id="9" name="Rectangle 3"/>
          <p:cNvSpPr txBox="1">
            <a:spLocks noChangeArrowheads="1"/>
          </p:cNvSpPr>
          <p:nvPr/>
        </p:nvSpPr>
        <p:spPr bwMode="auto">
          <a:xfrm>
            <a:off x="456595" y="1387252"/>
            <a:ext cx="8336675" cy="45258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a:lstStyle>
          <a:p>
            <a:r>
              <a:rPr lang="en-US" sz="2400" b="1" kern="0" dirty="0">
                <a:solidFill>
                  <a:srgbClr val="000000"/>
                </a:solidFill>
                <a:latin typeface="Arial"/>
              </a:rPr>
              <a:t>MEDICAL EMERGENCY</a:t>
            </a:r>
            <a:r>
              <a:rPr lang="en-US" sz="2400" kern="0" dirty="0">
                <a:solidFill>
                  <a:srgbClr val="000000"/>
                </a:solidFill>
                <a:latin typeface="Arial"/>
              </a:rPr>
              <a:t>; life threatening condition</a:t>
            </a:r>
          </a:p>
          <a:p>
            <a:r>
              <a:rPr lang="en-US" sz="2400" kern="0" dirty="0">
                <a:solidFill>
                  <a:srgbClr val="000000"/>
                </a:solidFill>
                <a:latin typeface="Arial"/>
              </a:rPr>
              <a:t>Severe body heat loss-body temp falls below </a:t>
            </a:r>
            <a:r>
              <a:rPr lang="en-US" sz="2400" kern="0" dirty="0" smtClean="0">
                <a:solidFill>
                  <a:srgbClr val="000000"/>
                </a:solidFill>
                <a:latin typeface="Arial"/>
              </a:rPr>
              <a:t>95</a:t>
            </a:r>
            <a:r>
              <a:rPr lang="en-US" sz="2400" kern="0" baseline="30000" dirty="0" smtClean="0">
                <a:solidFill>
                  <a:srgbClr val="000000"/>
                </a:solidFill>
                <a:latin typeface="Arial"/>
              </a:rPr>
              <a:t>o</a:t>
            </a:r>
            <a:r>
              <a:rPr lang="en-US" sz="2400" kern="0" dirty="0" smtClean="0">
                <a:solidFill>
                  <a:srgbClr val="000000"/>
                </a:solidFill>
                <a:latin typeface="Arial"/>
              </a:rPr>
              <a:t>F</a:t>
            </a:r>
            <a:endParaRPr lang="en-US" sz="2400" kern="0" dirty="0">
              <a:solidFill>
                <a:srgbClr val="000000"/>
              </a:solidFill>
              <a:latin typeface="Arial"/>
            </a:endParaRPr>
          </a:p>
          <a:p>
            <a:r>
              <a:rPr lang="en-US" sz="2400" kern="0" dirty="0">
                <a:solidFill>
                  <a:srgbClr val="000000"/>
                </a:solidFill>
                <a:latin typeface="Arial"/>
              </a:rPr>
              <a:t>Occurs when:</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cold conditions are severe</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conditions are windy, clothing is wet, and/or the individual is inactive</a:t>
            </a:r>
          </a:p>
          <a:p>
            <a:pPr marL="743234" marR="0" lvl="1" indent="-286784" algn="l" defTabSz="914403" rtl="0" eaLnBrk="0" fontAlgn="base" latinLnBrk="0" hangingPunct="0">
              <a:lnSpc>
                <a:spcPct val="90000"/>
              </a:lnSpc>
              <a:spcBef>
                <a:spcPts val="500"/>
              </a:spcBef>
              <a:spcAft>
                <a:spcPts val="500"/>
              </a:spcAft>
              <a:buClr>
                <a:srgbClr val="590D25"/>
              </a:buClr>
              <a:buSzTx/>
              <a:buFontTx/>
              <a:buChar char="–"/>
              <a:tabLst/>
              <a:defRPr/>
            </a:pPr>
            <a:r>
              <a:rPr lang="en-US" sz="2400" kern="0" dirty="0">
                <a:solidFill>
                  <a:srgbClr val="000000"/>
                </a:solidFill>
                <a:latin typeface="Arial"/>
              </a:rPr>
              <a:t>extended water exposure or immersion </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1 hour or less when water temp is below 45</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prolonged exposure in slightly cool water (e.g. 60</a:t>
            </a:r>
            <a:r>
              <a:rPr kumimoji="0" lang="en-US" sz="2400" b="0" i="0" u="none" strike="noStrike" kern="0" cap="none" spc="0" normalizeH="0" baseline="30000" noProof="0" dirty="0" smtClean="0">
                <a:ln>
                  <a:noFill/>
                </a:ln>
                <a:solidFill>
                  <a:srgbClr val="000000"/>
                </a:solidFill>
                <a:effectLst/>
                <a:uLnTx/>
                <a:uFillTx/>
                <a:latin typeface="Arial"/>
              </a:rPr>
              <a:t>o</a:t>
            </a:r>
            <a:r>
              <a:rPr kumimoji="0" lang="en-US" sz="2400" b="0" i="0" u="none" strike="noStrike" kern="0" cap="none" spc="0" normalizeH="0" baseline="0" noProof="0" dirty="0" smtClean="0">
                <a:ln>
                  <a:noFill/>
                </a:ln>
                <a:solidFill>
                  <a:srgbClr val="000000"/>
                </a:solidFill>
                <a:effectLst/>
                <a:uLnTx/>
                <a:uFillTx/>
                <a:latin typeface="Arial"/>
              </a:rPr>
              <a:t>F)  </a:t>
            </a:r>
          </a:p>
          <a:p>
            <a:pPr marL="1081067" marR="0" lvl="2" indent="-166665" algn="l" defTabSz="914403" rtl="0" eaLnBrk="0" fontAlgn="base" latinLnBrk="0" hangingPunct="0">
              <a:lnSpc>
                <a:spcPct val="90000"/>
              </a:lnSpc>
              <a:spcBef>
                <a:spcPts val="500"/>
              </a:spcBef>
              <a:spcAft>
                <a:spcPts val="500"/>
              </a:spcAft>
              <a:buClr>
                <a:srgbClr val="590D25"/>
              </a:buClr>
              <a:buSzTx/>
              <a:buFontTx/>
              <a:buChar char="•"/>
              <a:tabLst/>
              <a:defRPr/>
            </a:pPr>
            <a:r>
              <a:rPr kumimoji="0" lang="en-US" sz="2400" b="0" i="0" u="none" strike="noStrike" kern="0" cap="none" spc="0" normalizeH="0" baseline="0" noProof="0" dirty="0" smtClean="0">
                <a:ln>
                  <a:noFill/>
                </a:ln>
                <a:solidFill>
                  <a:srgbClr val="000000"/>
                </a:solidFill>
                <a:effectLst/>
                <a:uLnTx/>
                <a:uFillTx/>
                <a:latin typeface="Arial"/>
              </a:rPr>
              <a:t>thunderstorms, hail, rain and accompanying winds</a:t>
            </a:r>
          </a:p>
        </p:txBody>
      </p:sp>
      <p:sp>
        <p:nvSpPr>
          <p:cNvPr id="10" name="Rectangle 2"/>
          <p:cNvSpPr txBox="1">
            <a:spLocks noChangeArrowheads="1"/>
          </p:cNvSpPr>
          <p:nvPr/>
        </p:nvSpPr>
        <p:spPr bwMode="auto">
          <a:xfrm>
            <a:off x="456596" y="680278"/>
            <a:ext cx="8230810" cy="520655"/>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spAutoFit/>
          </a:bodyPr>
          <a:lstStyle>
            <a:lvl1pPr algn="ctr" defTabSz="914403" rtl="0" eaLnBrk="0" fontAlgn="base" hangingPunct="0">
              <a:spcBef>
                <a:spcPct val="0"/>
              </a:spcBef>
              <a:spcAft>
                <a:spcPct val="0"/>
              </a:spcAft>
              <a:defRPr sz="2400" b="1">
                <a:solidFill>
                  <a:srgbClr val="590D25"/>
                </a:solidFill>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a:lstStyle>
          <a:p>
            <a:pPr marL="0" marR="0" lvl="0" indent="0" algn="ctr" defTabSz="914403"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590D25"/>
                </a:solidFill>
                <a:effectLst/>
                <a:uLnTx/>
                <a:uFillTx/>
                <a:latin typeface="Arial"/>
                <a:ea typeface="+mj-ea"/>
                <a:cs typeface="+mj-cs"/>
              </a:rPr>
              <a:t>Hypothermia</a:t>
            </a:r>
            <a:endParaRPr kumimoji="0" lang="en-US" sz="2800" b="1" i="0" u="none" strike="noStrike" kern="0" cap="none" spc="0" normalizeH="0" baseline="0" noProof="0" dirty="0">
              <a:ln>
                <a:noFill/>
              </a:ln>
              <a:solidFill>
                <a:srgbClr val="590D25"/>
              </a:solidFill>
              <a:effectLst/>
              <a:uLnTx/>
              <a:uFillTx/>
              <a:latin typeface="Arial"/>
              <a:ea typeface="+mj-ea"/>
              <a:cs typeface="+mj-cs"/>
            </a:endParaRPr>
          </a:p>
        </p:txBody>
      </p:sp>
    </p:spTree>
    <p:extLst>
      <p:ext uri="{BB962C8B-B14F-4D97-AF65-F5344CB8AC3E}">
        <p14:creationId xmlns:p14="http://schemas.microsoft.com/office/powerpoint/2010/main" val="8963234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PHC Resource" ma:contentTypeID="0x010100AF718E17B45EA64183FB06646B487EBC00414479C20549684EBCAA90626BB0744C" ma:contentTypeVersion="22" ma:contentTypeDescription="" ma:contentTypeScope="" ma:versionID="ac9e15d493acd5f70bb6f2ef8080f6ed">
  <xsd:schema xmlns:xsd="http://www.w3.org/2001/XMLSchema" xmlns:xs="http://www.w3.org/2001/XMLSchema" xmlns:p="http://schemas.microsoft.com/office/2006/metadata/properties" xmlns:ns2="e425d0ee-8049-446d-8d36-f3b66895ec60" targetNamespace="http://schemas.microsoft.com/office/2006/metadata/properties" ma:root="true" ma:fieldsID="996dc703e3e04bd463e2407b926c893c" ns2:_="">
    <xsd:import namespace="e425d0ee-8049-446d-8d36-f3b66895ec60"/>
    <xsd:element name="properties">
      <xsd:complexType>
        <xsd:sequence>
          <xsd:element name="documentManagement">
            <xsd:complexType>
              <xsd:all>
                <xsd:element ref="ns2:TaxCatchAll" minOccurs="0"/>
                <xsd:element ref="ns2:TaxCatchAllLabel" minOccurs="0"/>
                <xsd:element ref="ns2:Date_x0020_Published" minOccurs="0"/>
                <xsd:element ref="ns2:Creator" minOccurs="0"/>
                <xsd:element ref="ns2:FOIA" minOccurs="0"/>
                <xsd:element ref="ns2:eac4a34ba22a4cc7ae48cab8351f7636" minOccurs="0"/>
                <xsd:element ref="ns2:g263e59f98f44538844ef412e0d44c2b" minOccurs="0"/>
                <xsd:element ref="ns2:n17d62336a424fea9a5e227f70056a0c" minOccurs="0"/>
                <xsd:element ref="ns2:b92bde77b4d242efa1dc557b6c7a4f78" minOccurs="0"/>
                <xsd:element ref="ns2:a027d7584ca449c6b0efde7e8ec36a9e" minOccurs="0"/>
                <xsd:element ref="ns2:f67ff37bdf094ce98ef406a62a333ef9" minOccurs="0"/>
                <xsd:element ref="ns2:le1ccfbf6d314e9293a47fe757b16fa1" minOccurs="0"/>
                <xsd:element ref="ns2:d007778d471448f8af219ac7f2afa059" minOccurs="0"/>
                <xsd:element ref="ns2:APHCTopic"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5d0ee-8049-446d-8d36-f3b66895ec60"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42ad423c-24a5-4aeb-ae29-45cb8b02724e}" ma:internalName="TaxCatchAll" ma:showField="CatchAllData"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42ad423c-24a5-4aeb-ae29-45cb8b02724e}" ma:internalName="TaxCatchAllLabel" ma:readOnly="true" ma:showField="CatchAllDataLabel" ma:web="e425d0ee-8049-446d-8d36-f3b66895ec60">
      <xsd:complexType>
        <xsd:complexContent>
          <xsd:extension base="dms:MultiChoiceLookup">
            <xsd:sequence>
              <xsd:element name="Value" type="dms:Lookup" maxOccurs="unbounded" minOccurs="0" nillable="true"/>
            </xsd:sequence>
          </xsd:extension>
        </xsd:complexContent>
      </xsd:complexType>
    </xsd:element>
    <xsd:element name="Date_x0020_Published" ma:index="6" nillable="true" ma:displayName="Date Published" ma:description="Date that a printed resource document was published." ma:format="DateOnly" ma:internalName="Date_x0020_Published">
      <xsd:simpleType>
        <xsd:restriction base="dms:DateTime"/>
      </xsd:simpleType>
    </xsd:element>
    <xsd:element name="Creator" ma:index="7" nillable="true" ma:displayName="Creator" ma:description="Point of Contact for document maintenance and updates. Enter a program name and program office e-mail address if available." ma:internalName="Creator">
      <xsd:simpleType>
        <xsd:restriction base="dms:Text">
          <xsd:maxLength value="255"/>
        </xsd:restriction>
      </xsd:simpleType>
    </xsd:element>
    <xsd:element name="FOIA" ma:index="12" nillable="true" ma:displayName="FOIA" ma:default="0" ma:description="Indicates whether this document is being supplied as part of the Freedom of Information Act." ma:internalName="FOIA">
      <xsd:simpleType>
        <xsd:restriction base="dms:Boolean"/>
      </xsd:simpleType>
    </xsd:element>
    <xsd:element name="eac4a34ba22a4cc7ae48cab8351f7636" ma:index="15" nillable="true" ma:taxonomy="true" ma:internalName="eac4a34ba22a4cc7ae48cab8351f7636" ma:taxonomyFieldName="FileFormat" ma:displayName="File Format" ma:readOnly="false" ma:default="" ma:fieldId="{eac4a34b-a22a-4cc7-ae48-cab8351f7636}" ma:sspId="ef969d4e-f934-4b84-ba52-2aa0263e4f45" ma:termSetId="31a0dc97-93e8-4d92-86b2-9bc74634b4f6" ma:anchorId="00000000-0000-0000-0000-000000000000" ma:open="false" ma:isKeyword="false">
      <xsd:complexType>
        <xsd:sequence>
          <xsd:element ref="pc:Terms" minOccurs="0" maxOccurs="1"/>
        </xsd:sequence>
      </xsd:complexType>
    </xsd:element>
    <xsd:element name="g263e59f98f44538844ef412e0d44c2b" ma:index="17" nillable="true" ma:taxonomy="true" ma:internalName="g263e59f98f44538844ef412e0d44c2b" ma:taxonomyFieldName="Publisher" ma:displayName="Publisher" ma:default="" ma:fieldId="{0263e59f-98f4-4538-844e-f412e0d44c2b}" ma:sspId="ef969d4e-f934-4b84-ba52-2aa0263e4f45" ma:termSetId="aab66af6-7faa-4477-bb0e-44dfef80c2ba" ma:anchorId="00000000-0000-0000-0000-000000000000" ma:open="false" ma:isKeyword="false">
      <xsd:complexType>
        <xsd:sequence>
          <xsd:element ref="pc:Terms" minOccurs="0" maxOccurs="1"/>
        </xsd:sequence>
      </xsd:complexType>
    </xsd:element>
    <xsd:element name="n17d62336a424fea9a5e227f70056a0c" ma:index="19" nillable="true" ma:taxonomy="true" ma:internalName="n17d62336a424fea9a5e227f70056a0c" ma:taxonomyFieldName="Audience1" ma:displayName="Audience" ma:default="" ma:fieldId="{717d6233-6a42-4fea-9a5e-227f70056a0c}" ma:taxonomyMulti="true" ma:sspId="ef969d4e-f934-4b84-ba52-2aa0263e4f45" ma:termSetId="25c7e36a-c0b8-4a79-b57c-b976cff4db3c" ma:anchorId="00000000-0000-0000-0000-000000000000" ma:open="false" ma:isKeyword="false">
      <xsd:complexType>
        <xsd:sequence>
          <xsd:element ref="pc:Terms" minOccurs="0" maxOccurs="1"/>
        </xsd:sequence>
      </xsd:complexType>
    </xsd:element>
    <xsd:element name="b92bde77b4d242efa1dc557b6c7a4f78" ma:index="21" nillable="true" ma:taxonomy="true" ma:internalName="b92bde77b4d242efa1dc557b6c7a4f78" ma:taxonomyFieldName="Purpose1" ma:displayName="Purpose" ma:default="" ma:fieldId="{b92bde77-b4d2-42ef-a1dc-557b6c7a4f78}" ma:sspId="ef969d4e-f934-4b84-ba52-2aa0263e4f45" ma:termSetId="83877e9e-03ed-4c6d-83c3-50722baf26c5" ma:anchorId="00000000-0000-0000-0000-000000000000" ma:open="false" ma:isKeyword="false">
      <xsd:complexType>
        <xsd:sequence>
          <xsd:element ref="pc:Terms" minOccurs="0" maxOccurs="1"/>
        </xsd:sequence>
      </xsd:complexType>
    </xsd:element>
    <xsd:element name="a027d7584ca449c6b0efde7e8ec36a9e" ma:index="23" nillable="true" ma:taxonomy="true" ma:internalName="a027d7584ca449c6b0efde7e8ec36a9e" ma:taxonomyFieldName="Series" ma:displayName="Series" ma:default="" ma:fieldId="{a027d758-4ca4-49c6-b0ef-de7e8ec36a9e}" ma:sspId="ef969d4e-f934-4b84-ba52-2aa0263e4f45" ma:termSetId="032bd4d1-4c84-4a0b-af4d-534260fe08e7" ma:anchorId="00000000-0000-0000-0000-000000000000" ma:open="false" ma:isKeyword="false">
      <xsd:complexType>
        <xsd:sequence>
          <xsd:element ref="pc:Terms" minOccurs="0" maxOccurs="1"/>
        </xsd:sequence>
      </xsd:complexType>
    </xsd:element>
    <xsd:element name="f67ff37bdf094ce98ef406a62a333ef9" ma:index="25" nillable="true" ma:taxonomy="true" ma:internalName="f67ff37bdf094ce98ef406a62a333ef9" ma:taxonomyFieldName="Distribution" ma:displayName="Distribution" ma:default="" ma:fieldId="{f67ff37b-df09-4ce9-8ef4-06a62a333ef9}" ma:sspId="ef969d4e-f934-4b84-ba52-2aa0263e4f45" ma:termSetId="0408cb9a-984c-415c-9d34-1a45dc3b1e82" ma:anchorId="00000000-0000-0000-0000-000000000000" ma:open="false" ma:isKeyword="false">
      <xsd:complexType>
        <xsd:sequence>
          <xsd:element ref="pc:Terms" minOccurs="0" maxOccurs="1"/>
        </xsd:sequence>
      </xsd:complexType>
    </xsd:element>
    <xsd:element name="le1ccfbf6d314e9293a47fe757b16fa1" ma:index="26" nillable="true" ma:taxonomy="true" ma:internalName="le1ccfbf6d314e9293a47fe757b16fa1" ma:taxonomyFieldName="APHC_x0020_Subject" ma:displayName="APHC Subject" ma:readOnly="false" ma:default="" ma:fieldId="{5e1ccfbf-6d31-4e92-93a4-7fe757b16fa1}" ma:taxonomyMulti="true" ma:sspId="ef969d4e-f934-4b84-ba52-2aa0263e4f45" ma:termSetId="4a59e886-c487-497c-8bef-4fdf4568f97a" ma:anchorId="00000000-0000-0000-0000-000000000000" ma:open="false" ma:isKeyword="false">
      <xsd:complexType>
        <xsd:sequence>
          <xsd:element ref="pc:Terms" minOccurs="0" maxOccurs="1"/>
        </xsd:sequence>
      </xsd:complexType>
    </xsd:element>
    <xsd:element name="d007778d471448f8af219ac7f2afa059" ma:index="27" nillable="true" ma:taxonomy="true" ma:internalName="d007778d471448f8af219ac7f2afa059" ma:taxonomyFieldName="FOIACategory" ma:displayName="FOIA Category" ma:readOnly="false" ma:default="" ma:fieldId="{d007778d-4714-48f8-af21-9ac7f2afa059}" ma:sspId="ef969d4e-f934-4b84-ba52-2aa0263e4f45" ma:termSetId="abaa2225-d339-4f40-b00a-539bdecd4f80" ma:anchorId="00000000-0000-0000-0000-000000000000" ma:open="false" ma:isKeyword="false">
      <xsd:complexType>
        <xsd:sequence>
          <xsd:element ref="pc:Terms" minOccurs="0" maxOccurs="1"/>
        </xsd:sequence>
      </xsd:complexType>
    </xsd:element>
    <xsd:element name="APHCTopic" ma:index="29" nillable="true" ma:displayName="APHC Topic" ma:format="Dropdown" ma:internalName="APHCTopic">
      <xsd:simpleType>
        <xsd:restriction base="dms:Choice">
          <xsd:enumeration value="Accountability and Readiness"/>
          <xsd:enumeration value="Clinical"/>
          <xsd:enumeration value="Emergency Response"/>
          <xsd:enumeration value="Expanding Operations"/>
          <xsd:enumeration value="Infection Control"/>
          <xsd:enumeration value="Logistics"/>
          <xsd:enumeration value="Modeling and Surveillance"/>
          <xsd:enumeration value="Occupational and Environmental Health"/>
          <xsd:enumeration value="Process Improvement"/>
          <xsd:enumeration value="Remote Work"/>
          <xsd:enumeration value="Research"/>
          <xsd:enumeration value="Screening and Detection"/>
          <xsd:enumeration value="Self-Care"/>
        </xsd:restriction>
      </xsd:simpleType>
    </xsd:element>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_x0020_Published xmlns="e425d0ee-8049-446d-8d36-f3b66895ec60">2019-02-01T05:00:00+00:00</Date_x0020_Published>
    <d007778d471448f8af219ac7f2afa059 xmlns="e425d0ee-8049-446d-8d36-f3b66895ec60">
      <Terms xmlns="http://schemas.microsoft.com/office/infopath/2007/PartnerControls"/>
    </d007778d471448f8af219ac7f2afa059>
    <le1ccfbf6d314e9293a47fe757b16fa1 xmlns="e425d0ee-8049-446d-8d36-f3b66895ec60">
      <Terms xmlns="http://schemas.microsoft.com/office/infopath/2007/PartnerControls"/>
    </le1ccfbf6d314e9293a47fe757b16fa1>
    <eac4a34ba22a4cc7ae48cab8351f7636 xmlns="e425d0ee-8049-446d-8d36-f3b66895ec60">
      <Terms xmlns="http://schemas.microsoft.com/office/infopath/2007/PartnerControls">
        <TermInfo xmlns="http://schemas.microsoft.com/office/infopath/2007/PartnerControls">
          <TermName xmlns="http://schemas.microsoft.com/office/infopath/2007/PartnerControls">MS PowerPoint</TermName>
          <TermId xmlns="http://schemas.microsoft.com/office/infopath/2007/PartnerControls">e62ec504-05a0-4a26-84e5-76d42de513ca</TermId>
        </TermInfo>
      </Terms>
    </eac4a34ba22a4cc7ae48cab8351f7636>
    <b92bde77b4d242efa1dc557b6c7a4f78 xmlns="e425d0ee-8049-446d-8d36-f3b66895ec60">
      <Terms xmlns="http://schemas.microsoft.com/office/infopath/2007/PartnerControls"/>
    </b92bde77b4d242efa1dc557b6c7a4f78>
    <FOIA xmlns="e425d0ee-8049-446d-8d36-f3b66895ec60">false</FOIA>
    <Creator xmlns="e425d0ee-8049-446d-8d36-f3b66895ec60" xsi:nil="true"/>
    <n17d62336a424fea9a5e227f70056a0c xmlns="e425d0ee-8049-446d-8d36-f3b66895ec60">
      <Terms xmlns="http://schemas.microsoft.com/office/infopath/2007/PartnerControls"/>
    </n17d62336a424fea9a5e227f70056a0c>
    <f67ff37bdf094ce98ef406a62a333ef9 xmlns="e425d0ee-8049-446d-8d36-f3b66895ec60">
      <Terms xmlns="http://schemas.microsoft.com/office/infopath/2007/PartnerControls">
        <TermInfo xmlns="http://schemas.microsoft.com/office/infopath/2007/PartnerControls">
          <TermName xmlns="http://schemas.microsoft.com/office/infopath/2007/PartnerControls">Unlimited Distribution</TermName>
          <TermId xmlns="http://schemas.microsoft.com/office/infopath/2007/PartnerControls">cebff999-845c-41ca-ad95-d0bac261d81d</TermId>
        </TermInfo>
      </Terms>
    </f67ff37bdf094ce98ef406a62a333ef9>
    <g263e59f98f44538844ef412e0d44c2b xmlns="e425d0ee-8049-446d-8d36-f3b66895ec60">
      <Terms xmlns="http://schemas.microsoft.com/office/infopath/2007/PartnerControls"/>
    </g263e59f98f44538844ef412e0d44c2b>
    <a027d7584ca449c6b0efde7e8ec36a9e xmlns="e425d0ee-8049-446d-8d36-f3b66895ec60">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e91c8f55-8b24-4850-af27-5a47660d2406</TermId>
        </TermInfo>
      </Terms>
    </a027d7584ca449c6b0efde7e8ec36a9e>
    <TaxCatchAll xmlns="e425d0ee-8049-446d-8d36-f3b66895ec60">
      <Value>59</Value>
      <Value>100</Value>
      <Value>92</Value>
    </TaxCatchAll>
    <APHCTopic xmlns="e425d0ee-8049-446d-8d36-f3b66895ec60" xsi:nil="true"/>
  </documentManagement>
</p:properties>
</file>

<file path=customXml/itemProps1.xml><?xml version="1.0" encoding="utf-8"?>
<ds:datastoreItem xmlns:ds="http://schemas.openxmlformats.org/officeDocument/2006/customXml" ds:itemID="{B2AEDE93-1F38-4182-AAF3-539565257453}"/>
</file>

<file path=customXml/itemProps2.xml><?xml version="1.0" encoding="utf-8"?>
<ds:datastoreItem xmlns:ds="http://schemas.openxmlformats.org/officeDocument/2006/customXml" ds:itemID="{0C64E58C-4999-454E-87FF-CA66D4D284E7}"/>
</file>

<file path=customXml/itemProps3.xml><?xml version="1.0" encoding="utf-8"?>
<ds:datastoreItem xmlns:ds="http://schemas.openxmlformats.org/officeDocument/2006/customXml" ds:itemID="{B35A37A8-9029-4FA3-A280-CFA17832AB3E}"/>
</file>

<file path=docProps/app.xml><?xml version="1.0" encoding="utf-8"?>
<Properties xmlns="http://schemas.openxmlformats.org/officeDocument/2006/extended-properties" xmlns:vt="http://schemas.openxmlformats.org/officeDocument/2006/docPropsVTypes">
  <Template>Office Theme</Template>
  <TotalTime>251</TotalTime>
  <Words>5871</Words>
  <Application>Microsoft Office PowerPoint</Application>
  <PresentationFormat>Letter Paper (8.5x11 in)</PresentationFormat>
  <Paragraphs>624</Paragraphs>
  <Slides>41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APHC Cold Weather Injury Training PowerPoint Presentation</dc:title>
  <dc:creator>Eng, Mimi C Ms CTR US USA MEDCOM PHC</dc:creator>
  <cp:lastModifiedBy>Eng, Mimi C Ms CTR US USA MEDCOM PHC</cp:lastModifiedBy>
  <cp:revision>18</cp:revision>
  <dcterms:created xsi:type="dcterms:W3CDTF">2019-02-13T16:10:11Z</dcterms:created>
  <dcterms:modified xsi:type="dcterms:W3CDTF">2019-02-13T20:21:12Z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 - End Date">
    <vt:lpwstr>2014-02-13T05:00:00+00:00</vt:lpwstr>
  </property>
  <property fmtid="{D5CDD505-2E9C-101B-9397-08002B2CF9AE}" pid="3" name="Author Name">
    <vt:lpwstr>RobynMartin</vt:lpwstr>
  </property>
  <property fmtid="{D5CDD505-2E9C-101B-9397-08002B2CF9AE}" pid="4" name="Order">
    <vt:r8>150500</vt:r8>
  </property>
  <property fmtid="{D5CDD505-2E9C-101B-9397-08002B2CF9AE}" pid="5" name="Purpose1">
    <vt:lpwstr/>
  </property>
  <property fmtid="{D5CDD505-2E9C-101B-9397-08002B2CF9AE}" pid="6" name="Reviewer - DTS">
    <vt:lpwstr>Resta, John J CIV USARMY MEDCOM PHC (US)23</vt:lpwstr>
  </property>
  <property fmtid="{D5CDD505-2E9C-101B-9397-08002B2CF9AE}" pid="7" name="PM - Start Date">
    <vt:lpwstr>2014-02-06T05:00:00+00:00</vt:lpwstr>
  </property>
  <property fmtid="{D5CDD505-2E9C-101B-9397-08002B2CF9AE}" pid="8" name="Distribution">
    <vt:lpwstr>59;#Unlimited Distribution|cebff999-845c-41ca-ad95-d0bac261d81d</vt:lpwstr>
  </property>
  <property fmtid="{D5CDD505-2E9C-101B-9397-08002B2CF9AE}" pid="9" name="Additional Authors and Organizations">
    <vt:lpwstr>Major David Degroot, Veronique Hauschild</vt:lpwstr>
  </property>
  <property fmtid="{D5CDD505-2E9C-101B-9397-08002B2CF9AE}" pid="10" name="PM - Status">
    <vt:lpwstr>PM-Approved</vt:lpwstr>
  </property>
  <property fmtid="{D5CDD505-2E9C-101B-9397-08002B2CF9AE}" pid="11" name="FOIACategory">
    <vt:lpwstr/>
  </property>
  <property fmtid="{D5CDD505-2E9C-101B-9397-08002B2CF9AE}" pid="12" name="ContentTypeId">
    <vt:lpwstr>0x010100AF718E17B45EA64183FB06646B487EBC00414479C20549684EBCAA90626BB0744C</vt:lpwstr>
  </property>
  <property fmtid="{D5CDD505-2E9C-101B-9397-08002B2CF9AE}" pid="13" name="Start Date - DTS">
    <vt:lpwstr>2014-03-20T04:00:00+00:00</vt:lpwstr>
  </property>
  <property fmtid="{D5CDD505-2E9C-101B-9397-08002B2CF9AE}" pid="14" name="OPSEC Classification">
    <vt:lpwstr>OPSEC-Unclassified</vt:lpwstr>
  </property>
  <property fmtid="{D5CDD505-2E9C-101B-9397-08002B2CF9AE}" pid="15" name="Document Submission Deadline">
    <vt:lpwstr>2014-03-07T05:00:00+00:00</vt:lpwstr>
  </property>
  <property fmtid="{D5CDD505-2E9C-101B-9397-08002B2CF9AE}" pid="16" name="Reviewer - PAO">
    <vt:lpwstr>Kukral, Lynda C (Lyn) CIV USARMY MEDCOM PHC (US)20</vt:lpwstr>
  </property>
  <property fmtid="{D5CDD505-2E9C-101B-9397-08002B2CF9AE}" pid="17" name="Comments - DTS">
    <vt:lpwstr>Source material used to develop the briefing (TB-MED, FMs and TCs) are unlimited distribution, for public release.  Inconsistent to restrict access to summarized information.</vt:lpwstr>
  </property>
  <property fmtid="{D5CDD505-2E9C-101B-9397-08002B2CF9AE}" pid="18" name="PM - Comments">
    <vt:lpwstr>These slides provide a good summary of cold weather injury, symptoms, signs, care and prevention.  There are only a few minor grammar and typographical errors.  See me for corrections.</vt:lpwstr>
  </property>
  <property fmtid="{D5CDD505-2E9C-101B-9397-08002B2CF9AE}" pid="19" name="PAO Distribution">
    <vt:lpwstr>PAO-Limited Distribution D</vt:lpwstr>
  </property>
  <property fmtid="{D5CDD505-2E9C-101B-9397-08002B2CF9AE}" pid="20" name="AUTHoR - Office Symbol">
    <vt:lpwstr>MCHB-IP-DI</vt:lpwstr>
  </property>
  <property fmtid="{D5CDD505-2E9C-101B-9397-08002B2CF9AE}" pid="21" name="End Date - DTS">
    <vt:lpwstr>2014-03-24T04:00:00+00:00</vt:lpwstr>
  </property>
  <property fmtid="{D5CDD505-2E9C-101B-9397-08002B2CF9AE}" pid="22" name="APHC Subject">
    <vt:lpwstr/>
  </property>
  <property fmtid="{D5CDD505-2E9C-101B-9397-08002B2CF9AE}" pid="23" name="RecordID">
    <vt:lpwstr>3016</vt:lpwstr>
  </property>
  <property fmtid="{D5CDD505-2E9C-101B-9397-08002B2CF9AE}" pid="24" name="OPSEC Distribution">
    <vt:lpwstr>OPSEC-Unlimited Distribution</vt:lpwstr>
  </property>
  <property fmtid="{D5CDD505-2E9C-101B-9397-08002B2CF9AE}" pid="25" name="End Date - OPSEC">
    <vt:lpwstr>2014-03-19T04:00:00+00:00</vt:lpwstr>
  </property>
  <property fmtid="{D5CDD505-2E9C-101B-9397-08002B2CF9AE}" pid="26" name="AUTHOR - Comments">
    <vt:lpwstr>This slide deck was prepared for adaption and local use by units/installation personnel when conducting cold injury and illness prevention training.</vt:lpwstr>
  </property>
  <property fmtid="{D5CDD505-2E9C-101B-9397-08002B2CF9AE}" pid="27" name="Proposed Distribution Comments">
    <vt:lpwstr>This slide deck was prepared for adaption and local use by units/installation personnel when conducting cold injury and illness prevention training. This was already accomplished for a heat injury slide deck.</vt:lpwstr>
  </property>
  <property fmtid="{D5CDD505-2E9C-101B-9397-08002B2CF9AE}" pid="28" name="Date Submitted">
    <vt:lpwstr>2014-02-06T05:00:00+00:00</vt:lpwstr>
  </property>
  <property fmtid="{D5CDD505-2E9C-101B-9397-08002B2CF9AE}" pid="29" name="End Date - Director/Subordinate Commander">
    <vt:lpwstr>2014-03-18T04:00:00+00:00</vt:lpwstr>
  </property>
  <property fmtid="{D5CDD505-2E9C-101B-9397-08002B2CF9AE}" pid="30" name="Tracking Number">
    <vt:lpwstr>20140206-MCHB-IP-DI-RobynMartin-3016</vt:lpwstr>
  </property>
  <property fmtid="{D5CDD505-2E9C-101B-9397-08002B2CF9AE}" pid="31" name="Start Date - OPSEC">
    <vt:lpwstr>2014-03-18T04:00:00+00:00</vt:lpwstr>
  </property>
  <property fmtid="{D5CDD505-2E9C-101B-9397-08002B2CF9AE}" pid="32" name="Proposed Classification">
    <vt:lpwstr>AUTHOR-Unclassified</vt:lpwstr>
  </property>
  <property fmtid="{D5CDD505-2E9C-101B-9397-08002B2CF9AE}" pid="33" name="Division Chief or Program Manager">
    <vt:lpwstr>Jones, Bruce H CIV USARMY MEDCOM PHC (US)105</vt:lpwstr>
  </property>
  <property fmtid="{D5CDD505-2E9C-101B-9397-08002B2CF9AE}" pid="34" name="Start Date - PAO">
    <vt:lpwstr>2014-03-19T04:00:00+00:00</vt:lpwstr>
  </property>
  <property fmtid="{D5CDD505-2E9C-101B-9397-08002B2CF9AE}" pid="35" name="Proposed Distribution">
    <vt:lpwstr>AUTHOR-Unlimited Distribution</vt:lpwstr>
  </property>
  <property fmtid="{D5CDD505-2E9C-101B-9397-08002B2CF9AE}" pid="36" name="WorkflowChangePath">
    <vt:lpwstr>8bb43ff8-8e88-4bc3-9346-c65e49f56c5e,5;8bb43ff8-8e88-4bc3-9346-c65e49f56c5e,5;8bb43ff8-8e88-4bc3-9346-c65e49f56c5e,5;8bb43ff8-8e88-4bc3-9346-c65e49f56c5e,5;8bb43ff8-8e88-4bc3-9346-c65e49f56c5e,5;8bb43ff8-8e88-4bc3-9346-c65e49f56c5e,5;8bb43ff8-8e88-4bc3-93</vt:lpwstr>
  </property>
  <property fmtid="{D5CDD505-2E9C-101B-9397-08002B2CF9AE}" pid="37" name="Publisher">
    <vt:lpwstr/>
  </property>
  <property fmtid="{D5CDD505-2E9C-101B-9397-08002B2CF9AE}" pid="38" name="Comments - PAO">
    <vt:lpwstr>Internal training material--not appropriate for public release.</vt:lpwstr>
  </property>
  <property fmtid="{D5CDD505-2E9C-101B-9397-08002B2CF9AE}" pid="39" name="Subject Matter Expert Reviewer">
    <vt:lpwstr>DeGroot, David W MAJ USARMY MEDCOM PHC (US)754</vt:lpwstr>
  </property>
  <property fmtid="{D5CDD505-2E9C-101B-9397-08002B2CF9AE}" pid="40" name="PM - Name">
    <vt:lpwstr>Jones, Bruce H CIV USARMY MEDCOM PHC (US)105</vt:lpwstr>
  </property>
  <property fmtid="{D5CDD505-2E9C-101B-9397-08002B2CF9AE}" pid="41" name="FileFormat">
    <vt:lpwstr>100;#MS PowerPoint|e62ec504-05a0-4a26-84e5-76d42de513ca</vt:lpwstr>
  </property>
  <property fmtid="{D5CDD505-2E9C-101B-9397-08002B2CF9AE}" pid="42" name="Status - DTS">
    <vt:lpwstr>IPH-Approved</vt:lpwstr>
  </property>
  <property fmtid="{D5CDD505-2E9C-101B-9397-08002B2CF9AE}" pid="43" name="Document Format">
    <vt:lpwstr>Briefing</vt:lpwstr>
  </property>
  <property fmtid="{D5CDD505-2E9C-101B-9397-08002B2CF9AE}" pid="44" name="End Date - PAO">
    <vt:lpwstr>2014-03-20T04:00:00+00:00</vt:lpwstr>
  </property>
  <property fmtid="{D5CDD505-2E9C-101B-9397-08002B2CF9AE}" pid="45" name="Status - OPSEC">
    <vt:lpwstr>OPSEC-Concur</vt:lpwstr>
  </property>
  <property fmtid="{D5CDD505-2E9C-101B-9397-08002B2CF9AE}" pid="46" name="Reviewer - Director/Subordinate Commander">
    <vt:lpwstr>Cersovsky, Steven B COL USARMY MEDCOM PHC (US)68</vt:lpwstr>
  </property>
  <property fmtid="{D5CDD505-2E9C-101B-9397-08002B2CF9AE}" pid="47" name="Status - Director/Subordinate Commander">
    <vt:lpwstr>DIR/CDR-Authorized</vt:lpwstr>
  </property>
  <property fmtid="{D5CDD505-2E9C-101B-9397-08002B2CF9AE}" pid="48" name="Office">
    <vt:lpwstr>EDS</vt:lpwstr>
  </property>
  <property fmtid="{D5CDD505-2E9C-101B-9397-08002B2CF9AE}" pid="49" name="Audience1">
    <vt:lpwstr/>
  </property>
  <property fmtid="{D5CDD505-2E9C-101B-9397-08002B2CF9AE}" pid="50" name="Principal Investigator">
    <vt:lpwstr/>
  </property>
  <property fmtid="{D5CDD505-2E9C-101B-9397-08002B2CF9AE}" pid="51" name="Final DTS Distribution">
    <vt:lpwstr>IPH Dir-Unlimited Distribution</vt:lpwstr>
  </property>
  <property fmtid="{D5CDD505-2E9C-101B-9397-08002B2CF9AE}" pid="52" name="Start Date - Director/Subordinate Commander">
    <vt:lpwstr>2014-02-13T05:00:00+00:00</vt:lpwstr>
  </property>
  <property fmtid="{D5CDD505-2E9C-101B-9397-08002B2CF9AE}" pid="53" name="Series">
    <vt:lpwstr>92;#Not Applicable|e91c8f55-8b24-4850-af27-5a47660d2406</vt:lpwstr>
  </property>
  <property fmtid="{D5CDD505-2E9C-101B-9397-08002B2CF9AE}" pid="54" name="Status - PAO">
    <vt:lpwstr>PAO-Nonconcur</vt:lpwstr>
  </property>
  <property fmtid="{D5CDD505-2E9C-101B-9397-08002B2CF9AE}" pid="55" name="Presentation Event">
    <vt:lpwstr>PHC Website</vt:lpwstr>
  </property>
  <property fmtid="{D5CDD505-2E9C-101B-9397-08002B2CF9AE}" pid="56" name="Reviewer - OPSEC">
    <vt:lpwstr>Stinnett, Michael L CIV (US)21</vt:lpwstr>
  </property>
</Properties>
</file>