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6"/>
  </p:notesMasterIdLst>
  <p:sldIdLst>
    <p:sldId id="257" r:id="rId2"/>
    <p:sldId id="272" r:id="rId3"/>
    <p:sldId id="262" r:id="rId4"/>
    <p:sldId id="260" r:id="rId5"/>
    <p:sldId id="268" r:id="rId6"/>
    <p:sldId id="263" r:id="rId7"/>
    <p:sldId id="264" r:id="rId8"/>
    <p:sldId id="265" r:id="rId9"/>
    <p:sldId id="267" r:id="rId10"/>
    <p:sldId id="269" r:id="rId11"/>
    <p:sldId id="270" r:id="rId12"/>
    <p:sldId id="271" r:id="rId13"/>
    <p:sldId id="273" r:id="rId14"/>
    <p:sldId id="27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42" autoAdjust="0"/>
    <p:restoredTop sz="92521" autoAdjust="0"/>
  </p:normalViewPr>
  <p:slideViewPr>
    <p:cSldViewPr snapToGrid="0">
      <p:cViewPr varScale="1">
        <p:scale>
          <a:sx n="124" d="100"/>
          <a:sy n="124" d="100"/>
        </p:scale>
        <p:origin x="2349" y="7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6EDEB1-99B3-4384-AE37-226BD58CE4E0}" type="datetimeFigureOut">
              <a:rPr lang="en-US" smtClean="0"/>
              <a:t>5/17/2023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18E9A5-D0FA-482F-A8AF-68768AC26480}" type="slidenum">
              <a:rPr lang="en-US" smtClean="0"/>
              <a:t>‹#›</a:t>
            </a:fld>
            <a:endParaRPr lang="en-US"/>
          </a:p>
        </p:txBody>
      </p:sp>
    </p:spTree>
    <p:extLst>
      <p:ext uri="{BB962C8B-B14F-4D97-AF65-F5344CB8AC3E}">
        <p14:creationId xmlns:p14="http://schemas.microsoft.com/office/powerpoint/2010/main" val="3927997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18E9A5-D0FA-482F-A8AF-68768AC26480}" type="slidenum">
              <a:rPr lang="en-US" smtClean="0"/>
              <a:t>1</a:t>
            </a:fld>
            <a:endParaRPr lang="en-US"/>
          </a:p>
        </p:txBody>
      </p:sp>
    </p:spTree>
    <p:extLst>
      <p:ext uri="{BB962C8B-B14F-4D97-AF65-F5344CB8AC3E}">
        <p14:creationId xmlns:p14="http://schemas.microsoft.com/office/powerpoint/2010/main" val="3990066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18E9A5-D0FA-482F-A8AF-68768AC26480}" type="slidenum">
              <a:rPr lang="en-US" smtClean="0"/>
              <a:t>14</a:t>
            </a:fld>
            <a:endParaRPr lang="en-US"/>
          </a:p>
        </p:txBody>
      </p:sp>
    </p:spTree>
    <p:extLst>
      <p:ext uri="{BB962C8B-B14F-4D97-AF65-F5344CB8AC3E}">
        <p14:creationId xmlns:p14="http://schemas.microsoft.com/office/powerpoint/2010/main" val="2645491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18E9A5-D0FA-482F-A8AF-68768AC26480}" type="slidenum">
              <a:rPr lang="en-US" smtClean="0"/>
              <a:t>3</a:t>
            </a:fld>
            <a:endParaRPr lang="en-US"/>
          </a:p>
        </p:txBody>
      </p:sp>
    </p:spTree>
    <p:extLst>
      <p:ext uri="{BB962C8B-B14F-4D97-AF65-F5344CB8AC3E}">
        <p14:creationId xmlns:p14="http://schemas.microsoft.com/office/powerpoint/2010/main" val="1629501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B518E9A5-D0FA-482F-A8AF-68768AC26480}" type="slidenum">
              <a:rPr lang="en-US" smtClean="0"/>
              <a:t>4</a:t>
            </a:fld>
            <a:endParaRPr lang="en-US"/>
          </a:p>
        </p:txBody>
      </p:sp>
    </p:spTree>
    <p:extLst>
      <p:ext uri="{BB962C8B-B14F-4D97-AF65-F5344CB8AC3E}">
        <p14:creationId xmlns:p14="http://schemas.microsoft.com/office/powerpoint/2010/main" val="3954701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18E9A5-D0FA-482F-A8AF-68768AC26480}" type="slidenum">
              <a:rPr lang="en-US" smtClean="0"/>
              <a:t>8</a:t>
            </a:fld>
            <a:endParaRPr lang="en-US"/>
          </a:p>
        </p:txBody>
      </p:sp>
    </p:spTree>
    <p:extLst>
      <p:ext uri="{BB962C8B-B14F-4D97-AF65-F5344CB8AC3E}">
        <p14:creationId xmlns:p14="http://schemas.microsoft.com/office/powerpoint/2010/main" val="923224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18E9A5-D0FA-482F-A8AF-68768AC26480}" type="slidenum">
              <a:rPr lang="en-US" smtClean="0"/>
              <a:t>9</a:t>
            </a:fld>
            <a:endParaRPr lang="en-US"/>
          </a:p>
        </p:txBody>
      </p:sp>
    </p:spTree>
    <p:extLst>
      <p:ext uri="{BB962C8B-B14F-4D97-AF65-F5344CB8AC3E}">
        <p14:creationId xmlns:p14="http://schemas.microsoft.com/office/powerpoint/2010/main" val="2631474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18E9A5-D0FA-482F-A8AF-68768AC26480}" type="slidenum">
              <a:rPr lang="en-US" smtClean="0"/>
              <a:t>10</a:t>
            </a:fld>
            <a:endParaRPr lang="en-US"/>
          </a:p>
        </p:txBody>
      </p:sp>
    </p:spTree>
    <p:extLst>
      <p:ext uri="{BB962C8B-B14F-4D97-AF65-F5344CB8AC3E}">
        <p14:creationId xmlns:p14="http://schemas.microsoft.com/office/powerpoint/2010/main" val="2294047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18E9A5-D0FA-482F-A8AF-68768AC26480}" type="slidenum">
              <a:rPr lang="en-US" smtClean="0"/>
              <a:t>11</a:t>
            </a:fld>
            <a:endParaRPr lang="en-US"/>
          </a:p>
        </p:txBody>
      </p:sp>
    </p:spTree>
    <p:extLst>
      <p:ext uri="{BB962C8B-B14F-4D97-AF65-F5344CB8AC3E}">
        <p14:creationId xmlns:p14="http://schemas.microsoft.com/office/powerpoint/2010/main" val="3002759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18E9A5-D0FA-482F-A8AF-68768AC26480}" type="slidenum">
              <a:rPr lang="en-US" smtClean="0"/>
              <a:t>12</a:t>
            </a:fld>
            <a:endParaRPr lang="en-US"/>
          </a:p>
        </p:txBody>
      </p:sp>
    </p:spTree>
    <p:extLst>
      <p:ext uri="{BB962C8B-B14F-4D97-AF65-F5344CB8AC3E}">
        <p14:creationId xmlns:p14="http://schemas.microsoft.com/office/powerpoint/2010/main" val="2529133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18E9A5-D0FA-482F-A8AF-68768AC26480}" type="slidenum">
              <a:rPr lang="en-US" smtClean="0"/>
              <a:t>13</a:t>
            </a:fld>
            <a:endParaRPr lang="en-US"/>
          </a:p>
        </p:txBody>
      </p:sp>
    </p:spTree>
    <p:extLst>
      <p:ext uri="{BB962C8B-B14F-4D97-AF65-F5344CB8AC3E}">
        <p14:creationId xmlns:p14="http://schemas.microsoft.com/office/powerpoint/2010/main" val="3164112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t>BCWS Diagramming Tool (version 1.0) (17 May 2023)</a:t>
            </a:r>
            <a:endParaRPr lang="en-US" dirty="0"/>
          </a:p>
        </p:txBody>
      </p:sp>
      <p:sp>
        <p:nvSpPr>
          <p:cNvPr id="6" name="Slide Number Placeholder 5"/>
          <p:cNvSpPr>
            <a:spLocks noGrp="1"/>
          </p:cNvSpPr>
          <p:nvPr>
            <p:ph type="sldNum" sz="quarter" idx="12"/>
          </p:nvPr>
        </p:nvSpPr>
        <p:spPr/>
        <p:txBody>
          <a:bodyPr/>
          <a:lstStyle/>
          <a:p>
            <a:fld id="{9A77F819-3019-4F08-B6C4-0941596731EE}" type="slidenum">
              <a:rPr lang="en-US" smtClean="0"/>
              <a:t>‹#›</a:t>
            </a:fld>
            <a:endParaRPr lang="en-US"/>
          </a:p>
        </p:txBody>
      </p:sp>
    </p:spTree>
    <p:extLst>
      <p:ext uri="{BB962C8B-B14F-4D97-AF65-F5344CB8AC3E}">
        <p14:creationId xmlns:p14="http://schemas.microsoft.com/office/powerpoint/2010/main" val="1086662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a:t>BCWS Diagramming Tool (version 1.0) (17 May 2023)</a:t>
            </a:r>
            <a:endParaRPr lang="en-US" dirty="0"/>
          </a:p>
        </p:txBody>
      </p:sp>
      <p:sp>
        <p:nvSpPr>
          <p:cNvPr id="6" name="Slide Number Placeholder 5"/>
          <p:cNvSpPr>
            <a:spLocks noGrp="1"/>
          </p:cNvSpPr>
          <p:nvPr>
            <p:ph type="sldNum" sz="quarter" idx="12"/>
          </p:nvPr>
        </p:nvSpPr>
        <p:spPr/>
        <p:txBody>
          <a:bodyPr/>
          <a:lstStyle/>
          <a:p>
            <a:fld id="{9A77F819-3019-4F08-B6C4-0941596731EE}" type="slidenum">
              <a:rPr lang="en-US" smtClean="0"/>
              <a:t>‹#›</a:t>
            </a:fld>
            <a:endParaRPr lang="en-US"/>
          </a:p>
        </p:txBody>
      </p:sp>
    </p:spTree>
    <p:extLst>
      <p:ext uri="{BB962C8B-B14F-4D97-AF65-F5344CB8AC3E}">
        <p14:creationId xmlns:p14="http://schemas.microsoft.com/office/powerpoint/2010/main" val="1683927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BCWS Diagramming Tool (version 1.0) (17 May 2023)</a:t>
            </a:r>
            <a:endParaRPr lang="en-US" dirty="0"/>
          </a:p>
        </p:txBody>
      </p:sp>
      <p:sp>
        <p:nvSpPr>
          <p:cNvPr id="4" name="Slide Number Placeholder 3"/>
          <p:cNvSpPr>
            <a:spLocks noGrp="1"/>
          </p:cNvSpPr>
          <p:nvPr>
            <p:ph type="sldNum" sz="quarter" idx="12"/>
          </p:nvPr>
        </p:nvSpPr>
        <p:spPr/>
        <p:txBody>
          <a:bodyPr/>
          <a:lstStyle/>
          <a:p>
            <a:fld id="{9A77F819-3019-4F08-B6C4-0941596731EE}" type="slidenum">
              <a:rPr lang="en-US" smtClean="0"/>
              <a:t>‹#›</a:t>
            </a:fld>
            <a:endParaRPr lang="en-US"/>
          </a:p>
        </p:txBody>
      </p:sp>
    </p:spTree>
    <p:extLst>
      <p:ext uri="{BB962C8B-B14F-4D97-AF65-F5344CB8AC3E}">
        <p14:creationId xmlns:p14="http://schemas.microsoft.com/office/powerpoint/2010/main" val="14986263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7"/>
            <a:ext cx="7886700" cy="67594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238994"/>
            <a:ext cx="7886700" cy="493797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792" y="6584832"/>
            <a:ext cx="5486399" cy="268919"/>
          </a:xfrm>
          <a:prstGeom prst="rect">
            <a:avLst/>
          </a:prstGeom>
        </p:spPr>
        <p:txBody>
          <a:bodyPr vert="horz" lIns="91440" tIns="45720" rIns="91440" bIns="45720" rtlCol="0" anchor="ctr"/>
          <a:lstStyle>
            <a:lvl1pPr algn="l">
              <a:defRPr sz="800">
                <a:solidFill>
                  <a:schemeClr val="tx1">
                    <a:tint val="75000"/>
                  </a:schemeClr>
                </a:solidFill>
                <a:latin typeface="Times New Roman" panose="02020603050405020304" pitchFamily="18" charset="0"/>
                <a:cs typeface="Times New Roman" panose="02020603050405020304" pitchFamily="18" charset="0"/>
              </a:defRPr>
            </a:lvl1pPr>
          </a:lstStyle>
          <a:p>
            <a:r>
              <a:rPr lang="en-US"/>
              <a:t>BCWS Diagramming Tool (version 1.0) (17 May 2023)</a:t>
            </a:r>
            <a:endParaRPr lang="en-US" dirty="0"/>
          </a:p>
        </p:txBody>
      </p:sp>
      <p:sp>
        <p:nvSpPr>
          <p:cNvPr id="6" name="Slide Number Placeholder 5"/>
          <p:cNvSpPr>
            <a:spLocks noGrp="1"/>
          </p:cNvSpPr>
          <p:nvPr>
            <p:ph type="sldNum" sz="quarter" idx="4"/>
          </p:nvPr>
        </p:nvSpPr>
        <p:spPr>
          <a:xfrm>
            <a:off x="8039594" y="6356353"/>
            <a:ext cx="475755" cy="365125"/>
          </a:xfrm>
          <a:prstGeom prst="rect">
            <a:avLst/>
          </a:prstGeom>
        </p:spPr>
        <p:txBody>
          <a:bodyPr vert="horz" lIns="91440" tIns="45720" rIns="91440" bIns="45720" rtlCol="0" anchor="ctr"/>
          <a:lstStyle>
            <a:lvl1pPr algn="r">
              <a:defRPr sz="800" b="1">
                <a:solidFill>
                  <a:schemeClr val="tx1">
                    <a:tint val="75000"/>
                  </a:schemeClr>
                </a:solidFill>
                <a:latin typeface="Times New Roman" panose="02020603050405020304" pitchFamily="18" charset="0"/>
                <a:cs typeface="Times New Roman" panose="02020603050405020304" pitchFamily="18" charset="0"/>
              </a:defRPr>
            </a:lvl1pPr>
          </a:lstStyle>
          <a:p>
            <a:fld id="{9A77F819-3019-4F08-B6C4-0941596731EE}" type="slidenum">
              <a:rPr lang="en-US" smtClean="0"/>
              <a:pPr/>
              <a:t>‹#›</a:t>
            </a:fld>
            <a:endParaRPr lang="en-US"/>
          </a:p>
        </p:txBody>
      </p:sp>
    </p:spTree>
    <p:extLst>
      <p:ext uri="{BB962C8B-B14F-4D97-AF65-F5344CB8AC3E}">
        <p14:creationId xmlns:p14="http://schemas.microsoft.com/office/powerpoint/2010/main" val="3060895189"/>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8" r:id="rId3"/>
  </p:sldLayoutIdLst>
  <p:hf sldNum="0" hdr="0" dt="0"/>
  <p:txStyles>
    <p:titleStyle>
      <a:lvl1pPr algn="l" defTabSz="914400" rtl="0" eaLnBrk="1" latinLnBrk="0" hangingPunct="1">
        <a:lnSpc>
          <a:spcPct val="90000"/>
        </a:lnSpc>
        <a:spcBef>
          <a:spcPct val="0"/>
        </a:spcBef>
        <a:buNone/>
        <a:defRPr sz="2800" b="1" kern="1200">
          <a:solidFill>
            <a:schemeClr val="accent6">
              <a:lumMod val="50000"/>
            </a:schemeClr>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524330"/>
            <a:ext cx="7886700" cy="1479521"/>
          </a:xfrm>
        </p:spPr>
        <p:txBody>
          <a:bodyPr>
            <a:normAutofit/>
          </a:bodyPr>
          <a:lstStyle/>
          <a:p>
            <a:r>
              <a:rPr lang="en-US" sz="4800" dirty="0"/>
              <a:t>Base Camp Water System Diagramming Tool</a:t>
            </a:r>
          </a:p>
        </p:txBody>
      </p:sp>
      <p:sp>
        <p:nvSpPr>
          <p:cNvPr id="3" name="Text Placeholder 2"/>
          <p:cNvSpPr>
            <a:spLocks noGrp="1"/>
          </p:cNvSpPr>
          <p:nvPr>
            <p:ph type="body" idx="1"/>
          </p:nvPr>
        </p:nvSpPr>
        <p:spPr>
          <a:xfrm>
            <a:off x="623888" y="2043423"/>
            <a:ext cx="7886700" cy="1500187"/>
          </a:xfrm>
        </p:spPr>
        <p:txBody>
          <a:bodyPr anchor="ctr">
            <a:normAutofit/>
          </a:bodyPr>
          <a:lstStyle/>
          <a:p>
            <a:r>
              <a:rPr lang="en-US" sz="1800" b="1" dirty="0">
                <a:solidFill>
                  <a:srgbClr val="C00000"/>
                </a:solidFill>
              </a:rPr>
              <a:t>Version 1.0 </a:t>
            </a:r>
          </a:p>
          <a:p>
            <a:r>
              <a:rPr lang="en-US" sz="1800" b="1" dirty="0">
                <a:solidFill>
                  <a:srgbClr val="C00000"/>
                </a:solidFill>
              </a:rPr>
              <a:t>17 May 2023</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sp>
        <p:nvSpPr>
          <p:cNvPr id="6" name="Text Placeholder 2"/>
          <p:cNvSpPr txBox="1">
            <a:spLocks/>
          </p:cNvSpPr>
          <p:nvPr/>
        </p:nvSpPr>
        <p:spPr>
          <a:xfrm>
            <a:off x="623888" y="4379053"/>
            <a:ext cx="7886700" cy="1744910"/>
          </a:xfrm>
          <a:prstGeom prst="rect">
            <a:avLst/>
          </a:prstGeom>
          <a:solidFill>
            <a:schemeClr val="accent6">
              <a:lumMod val="20000"/>
              <a:lumOff val="80000"/>
            </a:schemeClr>
          </a:solidFill>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Times New Roman" panose="02020603050405020304" pitchFamily="18" charset="0"/>
                <a:ea typeface="+mn-ea"/>
                <a:cs typeface="Times New Roman" panose="02020603050405020304" pitchFamily="18" charset="0"/>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Times New Roman" panose="02020603050405020304" pitchFamily="18" charset="0"/>
                <a:ea typeface="+mn-ea"/>
                <a:cs typeface="Times New Roman" panose="02020603050405020304" pitchFamily="18" charset="0"/>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Times New Roman" panose="02020603050405020304" pitchFamily="18" charset="0"/>
                <a:ea typeface="+mn-ea"/>
                <a:cs typeface="Times New Roman" panose="02020603050405020304" pitchFamily="18" charset="0"/>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Times New Roman" panose="02020603050405020304" pitchFamily="18" charset="0"/>
                <a:ea typeface="+mn-ea"/>
                <a:cs typeface="Times New Roman" panose="02020603050405020304" pitchFamily="18" charset="0"/>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Times New Roman" panose="02020603050405020304" pitchFamily="18" charset="0"/>
                <a:ea typeface="+mn-ea"/>
                <a:cs typeface="Times New Roman" panose="02020603050405020304" pitchFamily="18" charset="0"/>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nSpc>
                <a:spcPct val="100000"/>
              </a:lnSpc>
            </a:pPr>
            <a:r>
              <a:rPr lang="en-US" sz="1400" dirty="0"/>
              <a:t>Force Health Protection personnel use this tool to illustrate and summarize the design of a base camp water system.  Base camp water system diagrams are useful for communicating the design and facilitating documentation within systems of record.  Also, a water system diagram is a useful way to begin the development of a sampling and analysis plan.</a:t>
            </a:r>
          </a:p>
          <a:p>
            <a:pPr>
              <a:lnSpc>
                <a:spcPct val="100000"/>
              </a:lnSpc>
            </a:pPr>
            <a:endParaRPr lang="en-US" sz="1400" dirty="0"/>
          </a:p>
          <a:p>
            <a:pPr>
              <a:lnSpc>
                <a:spcPct val="100000"/>
              </a:lnSpc>
            </a:pPr>
            <a:r>
              <a:rPr lang="en-US" sz="1200" u="sng" dirty="0"/>
              <a:t>Note</a:t>
            </a:r>
            <a:r>
              <a:rPr lang="en-US" sz="1200" dirty="0"/>
              <a:t>: Base camps are either contingency locations or enduring locations that do not have a robust water system program. </a:t>
            </a:r>
          </a:p>
        </p:txBody>
      </p:sp>
    </p:spTree>
    <p:extLst>
      <p:ext uri="{BB962C8B-B14F-4D97-AF65-F5344CB8AC3E}">
        <p14:creationId xmlns:p14="http://schemas.microsoft.com/office/powerpoint/2010/main" val="2536425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Water System Diagram #5</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sp>
        <p:nvSpPr>
          <p:cNvPr id="59" name="Rounded Rectangle 58"/>
          <p:cNvSpPr/>
          <p:nvPr/>
        </p:nvSpPr>
        <p:spPr>
          <a:xfrm>
            <a:off x="1861292" y="5491006"/>
            <a:ext cx="6721364" cy="105207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Commentary</a:t>
            </a:r>
          </a:p>
          <a:p>
            <a:r>
              <a:rPr lang="en-US" sz="1000" dirty="0">
                <a:solidFill>
                  <a:schemeClr val="tx1"/>
                </a:solidFill>
              </a:rPr>
              <a:t>This illustrates a case where our base camp sits within a host nation’s military base. Note that the host nation’s water treatment system is rendered using a triangle with an “X” even if they treat their water.  This is because U.S. field water doctrine states that, in general, any water source must be U.S. treated before we use it ourselves no matter how that source water is treated.  The exception to this is when source water is approved by the local US medical authority or is provided and treated by a NATO ally and meets standards in STANAG 2136 (refer to TB MED 577).</a:t>
            </a:r>
          </a:p>
        </p:txBody>
      </p:sp>
      <p:sp>
        <p:nvSpPr>
          <p:cNvPr id="60" name="Rectangle 59"/>
          <p:cNvSpPr/>
          <p:nvPr/>
        </p:nvSpPr>
        <p:spPr>
          <a:xfrm>
            <a:off x="3773023" y="1772137"/>
            <a:ext cx="3262504" cy="335805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Group 60"/>
          <p:cNvGrpSpPr/>
          <p:nvPr/>
        </p:nvGrpSpPr>
        <p:grpSpPr>
          <a:xfrm>
            <a:off x="628652" y="2559588"/>
            <a:ext cx="937405" cy="855069"/>
            <a:chOff x="718866" y="1881180"/>
            <a:chExt cx="937405" cy="855069"/>
          </a:xfrm>
        </p:grpSpPr>
        <p:grpSp>
          <p:nvGrpSpPr>
            <p:cNvPr id="62" name="Group 61"/>
            <p:cNvGrpSpPr/>
            <p:nvPr/>
          </p:nvGrpSpPr>
          <p:grpSpPr>
            <a:xfrm>
              <a:off x="718866" y="1881180"/>
              <a:ext cx="937405" cy="663600"/>
              <a:chOff x="718866" y="1881180"/>
              <a:chExt cx="937405" cy="663600"/>
            </a:xfrm>
          </p:grpSpPr>
          <p:sp>
            <p:nvSpPr>
              <p:cNvPr id="64" name="Isosceles Triangle 63"/>
              <p:cNvSpPr/>
              <p:nvPr/>
            </p:nvSpPr>
            <p:spPr>
              <a:xfrm>
                <a:off x="718866" y="1881180"/>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SW</a:t>
                </a:r>
              </a:p>
            </p:txBody>
          </p:sp>
          <p:sp>
            <p:nvSpPr>
              <p:cNvPr id="66" name="Flowchart: Summing Junction 65"/>
              <p:cNvSpPr/>
              <p:nvPr/>
            </p:nvSpPr>
            <p:spPr>
              <a:xfrm>
                <a:off x="1072548" y="200951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p:cNvSpPr txBox="1"/>
            <p:nvPr/>
          </p:nvSpPr>
          <p:spPr>
            <a:xfrm>
              <a:off x="874994" y="2505417"/>
              <a:ext cx="627096" cy="230832"/>
            </a:xfrm>
            <a:prstGeom prst="rect">
              <a:avLst/>
            </a:prstGeom>
            <a:noFill/>
          </p:spPr>
          <p:txBody>
            <a:bodyPr wrap="none" rtlCol="0" anchor="ctr">
              <a:spAutoFit/>
            </a:bodyPr>
            <a:lstStyle/>
            <a:p>
              <a:pPr algn="ctr"/>
              <a:r>
                <a:rPr lang="en-US" sz="900" dirty="0"/>
                <a:t>Lake Zulu</a:t>
              </a:r>
            </a:p>
          </p:txBody>
        </p:sp>
      </p:grpSp>
      <p:sp>
        <p:nvSpPr>
          <p:cNvPr id="70" name="Rectangle 69"/>
          <p:cNvSpPr/>
          <p:nvPr/>
        </p:nvSpPr>
        <p:spPr>
          <a:xfrm>
            <a:off x="1963279" y="1944960"/>
            <a:ext cx="4698439" cy="2741724"/>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Elbow Connector 70"/>
          <p:cNvCxnSpPr>
            <a:stCxn id="84" idx="6"/>
            <a:endCxn id="52" idx="1"/>
          </p:cNvCxnSpPr>
          <p:nvPr/>
        </p:nvCxnSpPr>
        <p:spPr>
          <a:xfrm flipV="1">
            <a:off x="4940329" y="2523254"/>
            <a:ext cx="769820" cy="355691"/>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Elbow Connector 71"/>
          <p:cNvCxnSpPr>
            <a:cxnSpLocks/>
            <a:stCxn id="84" idx="6"/>
            <a:endCxn id="57" idx="1"/>
          </p:cNvCxnSpPr>
          <p:nvPr/>
        </p:nvCxnSpPr>
        <p:spPr>
          <a:xfrm>
            <a:off x="4940329" y="2878945"/>
            <a:ext cx="761354" cy="674319"/>
          </a:xfrm>
          <a:prstGeom prst="bentConnector3">
            <a:avLst>
              <a:gd name="adj1" fmla="val 3888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3" name="5-Point Star 72"/>
          <p:cNvSpPr/>
          <p:nvPr/>
        </p:nvSpPr>
        <p:spPr>
          <a:xfrm>
            <a:off x="4240130" y="2875147"/>
            <a:ext cx="250848" cy="20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 name="Straight Arrow Connector 73"/>
          <p:cNvCxnSpPr>
            <a:stCxn id="64" idx="5"/>
            <a:endCxn id="79" idx="1"/>
          </p:cNvCxnSpPr>
          <p:nvPr/>
        </p:nvCxnSpPr>
        <p:spPr>
          <a:xfrm flipV="1">
            <a:off x="1331706" y="2887114"/>
            <a:ext cx="1302095" cy="427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5" name="Group 74"/>
          <p:cNvGrpSpPr/>
          <p:nvPr/>
        </p:nvGrpSpPr>
        <p:grpSpPr>
          <a:xfrm>
            <a:off x="2185113" y="2555314"/>
            <a:ext cx="1366079" cy="1028660"/>
            <a:chOff x="504529" y="1824030"/>
            <a:chExt cx="1366079" cy="1028660"/>
          </a:xfrm>
        </p:grpSpPr>
        <p:grpSp>
          <p:nvGrpSpPr>
            <p:cNvPr id="76" name="Group 75"/>
            <p:cNvGrpSpPr/>
            <p:nvPr/>
          </p:nvGrpSpPr>
          <p:grpSpPr>
            <a:xfrm>
              <a:off x="718866" y="1824030"/>
              <a:ext cx="937405" cy="663600"/>
              <a:chOff x="718866" y="1824030"/>
              <a:chExt cx="937405" cy="663600"/>
            </a:xfrm>
          </p:grpSpPr>
          <p:sp>
            <p:nvSpPr>
              <p:cNvPr id="79" name="Isosceles Triangle 78"/>
              <p:cNvSpPr/>
              <p:nvPr/>
            </p:nvSpPr>
            <p:spPr>
              <a:xfrm>
                <a:off x="718866" y="1824030"/>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MW</a:t>
                </a:r>
              </a:p>
            </p:txBody>
          </p:sp>
          <p:sp>
            <p:nvSpPr>
              <p:cNvPr id="80" name="Flowchart: Summing Junction 79"/>
              <p:cNvSpPr/>
              <p:nvPr/>
            </p:nvSpPr>
            <p:spPr>
              <a:xfrm>
                <a:off x="1072548" y="1961893"/>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TextBox 77"/>
            <p:cNvSpPr txBox="1"/>
            <p:nvPr/>
          </p:nvSpPr>
          <p:spPr>
            <a:xfrm>
              <a:off x="504529" y="2483358"/>
              <a:ext cx="1366079" cy="369332"/>
            </a:xfrm>
            <a:prstGeom prst="rect">
              <a:avLst/>
            </a:prstGeom>
            <a:noFill/>
          </p:spPr>
          <p:txBody>
            <a:bodyPr wrap="none" rtlCol="0" anchor="ctr">
              <a:spAutoFit/>
            </a:bodyPr>
            <a:lstStyle/>
            <a:p>
              <a:pPr algn="ctr"/>
              <a:r>
                <a:rPr lang="en-US" sz="900" dirty="0"/>
                <a:t>Host Military’s</a:t>
              </a:r>
            </a:p>
            <a:p>
              <a:pPr algn="ctr"/>
              <a:r>
                <a:rPr lang="en-US" sz="900" dirty="0"/>
                <a:t>Water Treatment System</a:t>
              </a:r>
            </a:p>
          </p:txBody>
        </p:sp>
      </p:grpSp>
      <p:grpSp>
        <p:nvGrpSpPr>
          <p:cNvPr id="81" name="Group 80"/>
          <p:cNvGrpSpPr/>
          <p:nvPr/>
        </p:nvGrpSpPr>
        <p:grpSpPr>
          <a:xfrm>
            <a:off x="4127222" y="2507296"/>
            <a:ext cx="1003801" cy="1092027"/>
            <a:chOff x="3926636" y="3308849"/>
            <a:chExt cx="1003801" cy="1092027"/>
          </a:xfrm>
        </p:grpSpPr>
        <p:sp>
          <p:nvSpPr>
            <p:cNvPr id="84" name="Flowchart: Connector 83"/>
            <p:cNvSpPr/>
            <p:nvPr/>
          </p:nvSpPr>
          <p:spPr>
            <a:xfrm>
              <a:off x="4038130" y="3308849"/>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TR</a:t>
              </a:r>
            </a:p>
          </p:txBody>
        </p:sp>
        <p:sp>
          <p:nvSpPr>
            <p:cNvPr id="83" name="TextBox 82"/>
            <p:cNvSpPr txBox="1"/>
            <p:nvPr/>
          </p:nvSpPr>
          <p:spPr>
            <a:xfrm>
              <a:off x="3926636" y="4031544"/>
              <a:ext cx="1003801" cy="369332"/>
            </a:xfrm>
            <a:prstGeom prst="rect">
              <a:avLst/>
            </a:prstGeom>
            <a:noFill/>
          </p:spPr>
          <p:txBody>
            <a:bodyPr wrap="none" rtlCol="0" anchor="ctr">
              <a:spAutoFit/>
            </a:bodyPr>
            <a:lstStyle/>
            <a:p>
              <a:pPr algn="ctr"/>
              <a:r>
                <a:rPr lang="en-US" sz="900" dirty="0"/>
                <a:t>Disinfected fresh </a:t>
              </a:r>
            </a:p>
            <a:p>
              <a:pPr algn="ctr"/>
              <a:r>
                <a:rPr lang="en-US" sz="900" dirty="0"/>
                <a:t>water container</a:t>
              </a:r>
            </a:p>
          </p:txBody>
        </p:sp>
      </p:grpSp>
      <p:cxnSp>
        <p:nvCxnSpPr>
          <p:cNvPr id="86" name="Straight Arrow Connector 85"/>
          <p:cNvCxnSpPr>
            <a:stCxn id="79" idx="5"/>
            <a:endCxn id="84" idx="2"/>
          </p:cNvCxnSpPr>
          <p:nvPr/>
        </p:nvCxnSpPr>
        <p:spPr>
          <a:xfrm flipV="1">
            <a:off x="3102502" y="2878945"/>
            <a:ext cx="1136212" cy="817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7222267" y="2744340"/>
            <a:ext cx="1107397" cy="261610"/>
          </a:xfrm>
          <a:prstGeom prst="rect">
            <a:avLst/>
          </a:prstGeom>
          <a:noFill/>
        </p:spPr>
        <p:txBody>
          <a:bodyPr wrap="square" rtlCol="0">
            <a:spAutoFit/>
          </a:bodyPr>
          <a:lstStyle/>
          <a:p>
            <a:pPr algn="ctr"/>
            <a:r>
              <a:rPr lang="en-US" sz="1100" b="1" dirty="0">
                <a:solidFill>
                  <a:schemeClr val="accent2"/>
                </a:solidFill>
              </a:rPr>
              <a:t>U.S. Base Camp</a:t>
            </a:r>
          </a:p>
        </p:txBody>
      </p:sp>
      <p:cxnSp>
        <p:nvCxnSpPr>
          <p:cNvPr id="90" name="Elbow Connector 89"/>
          <p:cNvCxnSpPr>
            <a:stCxn id="89" idx="2"/>
            <a:endCxn id="60" idx="3"/>
          </p:cNvCxnSpPr>
          <p:nvPr/>
        </p:nvCxnSpPr>
        <p:spPr>
          <a:xfrm rot="5400000">
            <a:off x="7183141" y="2858341"/>
            <a:ext cx="445215" cy="740437"/>
          </a:xfrm>
          <a:prstGeom prst="bentConnector2">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4629122" y="4819626"/>
            <a:ext cx="1978131" cy="261610"/>
          </a:xfrm>
          <a:prstGeom prst="rect">
            <a:avLst/>
          </a:prstGeom>
          <a:noFill/>
        </p:spPr>
        <p:txBody>
          <a:bodyPr wrap="square" rtlCol="0">
            <a:spAutoFit/>
          </a:bodyPr>
          <a:lstStyle/>
          <a:p>
            <a:pPr algn="ctr"/>
            <a:r>
              <a:rPr lang="en-US" sz="1100" b="1" dirty="0">
                <a:solidFill>
                  <a:srgbClr val="00B0F0"/>
                </a:solidFill>
              </a:rPr>
              <a:t>U.S. Base Camp Water System</a:t>
            </a:r>
          </a:p>
        </p:txBody>
      </p:sp>
      <p:cxnSp>
        <p:nvCxnSpPr>
          <p:cNvPr id="92" name="Elbow Connector 91"/>
          <p:cNvCxnSpPr>
            <a:stCxn id="91" idx="1"/>
            <a:endCxn id="70" idx="2"/>
          </p:cNvCxnSpPr>
          <p:nvPr/>
        </p:nvCxnSpPr>
        <p:spPr>
          <a:xfrm rot="10800000">
            <a:off x="4312500" y="4686687"/>
            <a:ext cx="316623" cy="263747"/>
          </a:xfrm>
          <a:prstGeom prst="bentConnector2">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93" name="Rectangle 92"/>
          <p:cNvSpPr/>
          <p:nvPr/>
        </p:nvSpPr>
        <p:spPr>
          <a:xfrm>
            <a:off x="1752792" y="1404278"/>
            <a:ext cx="6630796" cy="3913907"/>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p:cNvSpPr txBox="1"/>
          <p:nvPr/>
        </p:nvSpPr>
        <p:spPr>
          <a:xfrm>
            <a:off x="2429469" y="1047501"/>
            <a:ext cx="1960188" cy="261610"/>
          </a:xfrm>
          <a:prstGeom prst="rect">
            <a:avLst/>
          </a:prstGeom>
          <a:noFill/>
          <a:ln>
            <a:solidFill>
              <a:srgbClr val="00B050"/>
            </a:solidFill>
          </a:ln>
        </p:spPr>
        <p:txBody>
          <a:bodyPr wrap="square" rtlCol="0">
            <a:spAutoFit/>
          </a:bodyPr>
          <a:lstStyle/>
          <a:p>
            <a:pPr algn="ctr"/>
            <a:r>
              <a:rPr lang="en-US" sz="1100" b="1" dirty="0">
                <a:solidFill>
                  <a:srgbClr val="00B050"/>
                </a:solidFill>
              </a:rPr>
              <a:t>Host Nation’s Military Base</a:t>
            </a:r>
          </a:p>
        </p:txBody>
      </p:sp>
      <p:cxnSp>
        <p:nvCxnSpPr>
          <p:cNvPr id="95" name="Elbow Connector 94"/>
          <p:cNvCxnSpPr>
            <a:stCxn id="94" idx="3"/>
            <a:endCxn id="93" idx="0"/>
          </p:cNvCxnSpPr>
          <p:nvPr/>
        </p:nvCxnSpPr>
        <p:spPr>
          <a:xfrm>
            <a:off x="4389659" y="1178306"/>
            <a:ext cx="678533" cy="225970"/>
          </a:xfrm>
          <a:prstGeom prst="bentConnector2">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5710151" y="2239053"/>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DFAC</a:t>
            </a:r>
          </a:p>
        </p:txBody>
      </p:sp>
      <p:sp>
        <p:nvSpPr>
          <p:cNvPr id="57" name="Rectangle 56"/>
          <p:cNvSpPr/>
          <p:nvPr/>
        </p:nvSpPr>
        <p:spPr>
          <a:xfrm>
            <a:off x="5701685" y="3269063"/>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BK</a:t>
            </a:r>
          </a:p>
        </p:txBody>
      </p:sp>
      <p:grpSp>
        <p:nvGrpSpPr>
          <p:cNvPr id="54" name="Group 53">
            <a:extLst>
              <a:ext uri="{FF2B5EF4-FFF2-40B4-BE49-F238E27FC236}">
                <a16:creationId xmlns:a16="http://schemas.microsoft.com/office/drawing/2014/main" id="{3555A965-9C89-498C-850F-A065BBF9F93C}"/>
              </a:ext>
            </a:extLst>
          </p:cNvPr>
          <p:cNvGrpSpPr/>
          <p:nvPr/>
        </p:nvGrpSpPr>
        <p:grpSpPr>
          <a:xfrm>
            <a:off x="126818" y="5313782"/>
            <a:ext cx="1084521" cy="1271048"/>
            <a:chOff x="550257" y="4619123"/>
            <a:chExt cx="1084521" cy="1271048"/>
          </a:xfrm>
          <a:solidFill>
            <a:schemeClr val="accent4">
              <a:lumMod val="20000"/>
              <a:lumOff val="80000"/>
            </a:schemeClr>
          </a:solidFill>
        </p:grpSpPr>
        <p:sp>
          <p:nvSpPr>
            <p:cNvPr id="56" name="Rectangle 55">
              <a:extLst>
                <a:ext uri="{FF2B5EF4-FFF2-40B4-BE49-F238E27FC236}">
                  <a16:creationId xmlns:a16="http://schemas.microsoft.com/office/drawing/2014/main" id="{D519B7B5-A31B-4BFD-970D-3EF1069576C5}"/>
                </a:ext>
              </a:extLst>
            </p:cNvPr>
            <p:cNvSpPr/>
            <p:nvPr/>
          </p:nvSpPr>
          <p:spPr>
            <a:xfrm>
              <a:off x="550257" y="4619123"/>
              <a:ext cx="1084521" cy="12710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4158FC40-CBDB-461E-9A7D-170AC7060C30}"/>
                </a:ext>
              </a:extLst>
            </p:cNvPr>
            <p:cNvSpPr txBox="1"/>
            <p:nvPr/>
          </p:nvSpPr>
          <p:spPr>
            <a:xfrm>
              <a:off x="890870" y="5269503"/>
              <a:ext cx="715459" cy="230832"/>
            </a:xfrm>
            <a:prstGeom prst="rect">
              <a:avLst/>
            </a:prstGeom>
            <a:grpFill/>
          </p:spPr>
          <p:txBody>
            <a:bodyPr wrap="square" rtlCol="0" anchor="ctr">
              <a:spAutoFit/>
            </a:bodyPr>
            <a:lstStyle/>
            <a:p>
              <a:r>
                <a:rPr lang="en-US" sz="900" dirty="0"/>
                <a:t>Disinfected</a:t>
              </a:r>
            </a:p>
          </p:txBody>
        </p:sp>
        <p:sp>
          <p:nvSpPr>
            <p:cNvPr id="67" name="Flowchart: Summing Junction 66">
              <a:extLst>
                <a:ext uri="{FF2B5EF4-FFF2-40B4-BE49-F238E27FC236}">
                  <a16:creationId xmlns:a16="http://schemas.microsoft.com/office/drawing/2014/main" id="{179EE9E1-CD9A-4688-9C5D-529320C92963}"/>
                </a:ext>
              </a:extLst>
            </p:cNvPr>
            <p:cNvSpPr/>
            <p:nvPr/>
          </p:nvSpPr>
          <p:spPr>
            <a:xfrm>
              <a:off x="638576" y="493486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lowchart: Connector 67">
              <a:extLst>
                <a:ext uri="{FF2B5EF4-FFF2-40B4-BE49-F238E27FC236}">
                  <a16:creationId xmlns:a16="http://schemas.microsoft.com/office/drawing/2014/main" id="{1486A0E1-2AE9-4F68-9D76-6A7CE54F2511}"/>
                </a:ext>
              </a:extLst>
            </p:cNvPr>
            <p:cNvSpPr/>
            <p:nvPr/>
          </p:nvSpPr>
          <p:spPr>
            <a:xfrm>
              <a:off x="635090" y="557159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grpSp>
          <p:nvGrpSpPr>
            <p:cNvPr id="69" name="Group 68">
              <a:extLst>
                <a:ext uri="{FF2B5EF4-FFF2-40B4-BE49-F238E27FC236}">
                  <a16:creationId xmlns:a16="http://schemas.microsoft.com/office/drawing/2014/main" id="{80C07056-B885-42F1-9247-147565C6FE96}"/>
                </a:ext>
              </a:extLst>
            </p:cNvPr>
            <p:cNvGrpSpPr/>
            <p:nvPr/>
          </p:nvGrpSpPr>
          <p:grpSpPr>
            <a:xfrm>
              <a:off x="635090" y="5245657"/>
              <a:ext cx="255916" cy="250995"/>
              <a:chOff x="2321483" y="5493137"/>
              <a:chExt cx="255916" cy="250995"/>
            </a:xfrm>
            <a:grpFill/>
          </p:grpSpPr>
          <p:sp>
            <p:nvSpPr>
              <p:cNvPr id="96" name="Flowchart: Connector 95">
                <a:extLst>
                  <a:ext uri="{FF2B5EF4-FFF2-40B4-BE49-F238E27FC236}">
                    <a16:creationId xmlns:a16="http://schemas.microsoft.com/office/drawing/2014/main" id="{AD375141-8CF5-44C4-A777-ECEFC53F7BDA}"/>
                  </a:ext>
                </a:extLst>
              </p:cNvPr>
              <p:cNvSpPr/>
              <p:nvPr/>
            </p:nvSpPr>
            <p:spPr>
              <a:xfrm>
                <a:off x="2321483" y="549313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97" name="Straight Connector 96">
                <a:extLst>
                  <a:ext uri="{FF2B5EF4-FFF2-40B4-BE49-F238E27FC236}">
                    <a16:creationId xmlns:a16="http://schemas.microsoft.com/office/drawing/2014/main" id="{6B15F235-DD65-451E-8FB5-252079565946}"/>
                  </a:ext>
                </a:extLst>
              </p:cNvPr>
              <p:cNvCxnSpPr>
                <a:stCxn id="96" idx="3"/>
                <a:endCxn id="96" idx="7"/>
              </p:cNvCxnSpPr>
              <p:nvPr/>
            </p:nvCxnSpPr>
            <p:spPr>
              <a:xfrm flipV="1">
                <a:off x="2358961" y="5529894"/>
                <a:ext cx="180960" cy="177481"/>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7" name="TextBox 76">
              <a:extLst>
                <a:ext uri="{FF2B5EF4-FFF2-40B4-BE49-F238E27FC236}">
                  <a16:creationId xmlns:a16="http://schemas.microsoft.com/office/drawing/2014/main" id="{F605D49D-E62E-49CC-A934-389E5326D63E}"/>
                </a:ext>
              </a:extLst>
            </p:cNvPr>
            <p:cNvSpPr txBox="1"/>
            <p:nvPr/>
          </p:nvSpPr>
          <p:spPr>
            <a:xfrm>
              <a:off x="565943" y="4645853"/>
              <a:ext cx="1068534" cy="230832"/>
            </a:xfrm>
            <a:prstGeom prst="rect">
              <a:avLst/>
            </a:prstGeom>
            <a:grpFill/>
          </p:spPr>
          <p:txBody>
            <a:bodyPr wrap="square" rtlCol="0" anchor="ctr">
              <a:spAutoFit/>
            </a:bodyPr>
            <a:lstStyle/>
            <a:p>
              <a:r>
                <a:rPr lang="en-US" sz="900" b="1" dirty="0"/>
                <a:t>Water Quality:</a:t>
              </a:r>
            </a:p>
          </p:txBody>
        </p:sp>
        <p:sp>
          <p:nvSpPr>
            <p:cNvPr id="87" name="TextBox 86">
              <a:extLst>
                <a:ext uri="{FF2B5EF4-FFF2-40B4-BE49-F238E27FC236}">
                  <a16:creationId xmlns:a16="http://schemas.microsoft.com/office/drawing/2014/main" id="{AE749935-08B9-4793-B892-50EFF1DE1C33}"/>
                </a:ext>
              </a:extLst>
            </p:cNvPr>
            <p:cNvSpPr txBox="1"/>
            <p:nvPr/>
          </p:nvSpPr>
          <p:spPr>
            <a:xfrm>
              <a:off x="885178" y="4939880"/>
              <a:ext cx="726841" cy="230832"/>
            </a:xfrm>
            <a:prstGeom prst="rect">
              <a:avLst/>
            </a:prstGeom>
            <a:grpFill/>
          </p:spPr>
          <p:txBody>
            <a:bodyPr wrap="square" rtlCol="0" anchor="ctr">
              <a:spAutoFit/>
            </a:bodyPr>
            <a:lstStyle/>
            <a:p>
              <a:r>
                <a:rPr lang="en-US" sz="900" dirty="0"/>
                <a:t>Untreated</a:t>
              </a:r>
            </a:p>
          </p:txBody>
        </p:sp>
        <p:sp>
          <p:nvSpPr>
            <p:cNvPr id="88" name="TextBox 87">
              <a:extLst>
                <a:ext uri="{FF2B5EF4-FFF2-40B4-BE49-F238E27FC236}">
                  <a16:creationId xmlns:a16="http://schemas.microsoft.com/office/drawing/2014/main" id="{B57D660B-23C1-4349-9400-9821D1FBBD8E}"/>
                </a:ext>
              </a:extLst>
            </p:cNvPr>
            <p:cNvSpPr txBox="1"/>
            <p:nvPr/>
          </p:nvSpPr>
          <p:spPr>
            <a:xfrm>
              <a:off x="906535" y="5581678"/>
              <a:ext cx="727942" cy="230832"/>
            </a:xfrm>
            <a:prstGeom prst="rect">
              <a:avLst/>
            </a:prstGeom>
            <a:grpFill/>
          </p:spPr>
          <p:txBody>
            <a:bodyPr wrap="square" rtlCol="0" anchor="ctr">
              <a:spAutoFit/>
            </a:bodyPr>
            <a:lstStyle/>
            <a:p>
              <a:r>
                <a:rPr lang="en-US" sz="900" dirty="0"/>
                <a:t>Treated  </a:t>
              </a:r>
            </a:p>
          </p:txBody>
        </p:sp>
      </p:grpSp>
      <p:grpSp>
        <p:nvGrpSpPr>
          <p:cNvPr id="6" name="Group 5">
            <a:extLst>
              <a:ext uri="{FF2B5EF4-FFF2-40B4-BE49-F238E27FC236}">
                <a16:creationId xmlns:a16="http://schemas.microsoft.com/office/drawing/2014/main" id="{A5951130-D668-A18F-6CEB-5CB55956EEED}"/>
              </a:ext>
            </a:extLst>
          </p:cNvPr>
          <p:cNvGrpSpPr/>
          <p:nvPr/>
        </p:nvGrpSpPr>
        <p:grpSpPr>
          <a:xfrm>
            <a:off x="4450277" y="2624149"/>
            <a:ext cx="255916" cy="250995"/>
            <a:chOff x="528864" y="4131325"/>
            <a:chExt cx="255916" cy="250995"/>
          </a:xfrm>
        </p:grpSpPr>
        <p:sp>
          <p:nvSpPr>
            <p:cNvPr id="3" name="Flowchart: Connector 2">
              <a:extLst>
                <a:ext uri="{FF2B5EF4-FFF2-40B4-BE49-F238E27FC236}">
                  <a16:creationId xmlns:a16="http://schemas.microsoft.com/office/drawing/2014/main" id="{E4D3236C-1DEA-AA19-65E2-67555DA14401}"/>
                </a:ext>
              </a:extLst>
            </p:cNvPr>
            <p:cNvSpPr/>
            <p:nvPr/>
          </p:nvSpPr>
          <p:spPr>
            <a:xfrm>
              <a:off x="528864" y="4131325"/>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5" name="Straight Connector 4">
              <a:extLst>
                <a:ext uri="{FF2B5EF4-FFF2-40B4-BE49-F238E27FC236}">
                  <a16:creationId xmlns:a16="http://schemas.microsoft.com/office/drawing/2014/main" id="{BF6492A9-32DF-5445-3377-51D9495DE2F7}"/>
                </a:ext>
              </a:extLst>
            </p:cNvPr>
            <p:cNvCxnSpPr/>
            <p:nvPr/>
          </p:nvCxnSpPr>
          <p:spPr>
            <a:xfrm flipV="1">
              <a:off x="569294" y="4168081"/>
              <a:ext cx="180960" cy="177481"/>
            </a:xfrm>
            <a:prstGeom prst="line">
              <a:avLst/>
            </a:prstGeom>
            <a:solidFill>
              <a:schemeClr val="accent4">
                <a:lumMod val="20000"/>
                <a:lumOff val="80000"/>
              </a:schemeClr>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56EB7BBF-F2CB-F021-97C2-3D80A6D82B1A}"/>
              </a:ext>
            </a:extLst>
          </p:cNvPr>
          <p:cNvGrpSpPr/>
          <p:nvPr/>
        </p:nvGrpSpPr>
        <p:grpSpPr>
          <a:xfrm>
            <a:off x="5863717" y="3316681"/>
            <a:ext cx="255916" cy="250995"/>
            <a:chOff x="528864" y="4131325"/>
            <a:chExt cx="255916" cy="250995"/>
          </a:xfrm>
        </p:grpSpPr>
        <p:sp>
          <p:nvSpPr>
            <p:cNvPr id="9" name="Flowchart: Connector 8">
              <a:extLst>
                <a:ext uri="{FF2B5EF4-FFF2-40B4-BE49-F238E27FC236}">
                  <a16:creationId xmlns:a16="http://schemas.microsoft.com/office/drawing/2014/main" id="{A236F053-F812-107A-86E7-8D72A61A3BA9}"/>
                </a:ext>
              </a:extLst>
            </p:cNvPr>
            <p:cNvSpPr/>
            <p:nvPr/>
          </p:nvSpPr>
          <p:spPr>
            <a:xfrm>
              <a:off x="528864" y="4131325"/>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0" name="Straight Connector 9">
              <a:extLst>
                <a:ext uri="{FF2B5EF4-FFF2-40B4-BE49-F238E27FC236}">
                  <a16:creationId xmlns:a16="http://schemas.microsoft.com/office/drawing/2014/main" id="{663A2A90-6341-B5E4-ED66-E73EA3B4F9B4}"/>
                </a:ext>
              </a:extLst>
            </p:cNvPr>
            <p:cNvCxnSpPr/>
            <p:nvPr/>
          </p:nvCxnSpPr>
          <p:spPr>
            <a:xfrm flipV="1">
              <a:off x="569294" y="4168081"/>
              <a:ext cx="180960" cy="177481"/>
            </a:xfrm>
            <a:prstGeom prst="line">
              <a:avLst/>
            </a:prstGeom>
            <a:solidFill>
              <a:schemeClr val="accent4">
                <a:lumMod val="20000"/>
                <a:lumOff val="80000"/>
              </a:schemeClr>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2B82E7C2-56A0-3015-9BF0-1835EB06ADF3}"/>
              </a:ext>
            </a:extLst>
          </p:cNvPr>
          <p:cNvGrpSpPr/>
          <p:nvPr/>
        </p:nvGrpSpPr>
        <p:grpSpPr>
          <a:xfrm>
            <a:off x="5863717" y="2294345"/>
            <a:ext cx="255916" cy="250995"/>
            <a:chOff x="528864" y="4131325"/>
            <a:chExt cx="255916" cy="250995"/>
          </a:xfrm>
        </p:grpSpPr>
        <p:sp>
          <p:nvSpPr>
            <p:cNvPr id="12" name="Flowchart: Connector 11">
              <a:extLst>
                <a:ext uri="{FF2B5EF4-FFF2-40B4-BE49-F238E27FC236}">
                  <a16:creationId xmlns:a16="http://schemas.microsoft.com/office/drawing/2014/main" id="{C3B2C96F-1BB4-C65A-EB18-DE177102FBC5}"/>
                </a:ext>
              </a:extLst>
            </p:cNvPr>
            <p:cNvSpPr/>
            <p:nvPr/>
          </p:nvSpPr>
          <p:spPr>
            <a:xfrm>
              <a:off x="528864" y="4131325"/>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3" name="Straight Connector 12">
              <a:extLst>
                <a:ext uri="{FF2B5EF4-FFF2-40B4-BE49-F238E27FC236}">
                  <a16:creationId xmlns:a16="http://schemas.microsoft.com/office/drawing/2014/main" id="{A6682FD3-E309-D783-B473-082072F4C6AE}"/>
                </a:ext>
              </a:extLst>
            </p:cNvPr>
            <p:cNvCxnSpPr/>
            <p:nvPr/>
          </p:nvCxnSpPr>
          <p:spPr>
            <a:xfrm flipV="1">
              <a:off x="569294" y="4168081"/>
              <a:ext cx="180960" cy="177481"/>
            </a:xfrm>
            <a:prstGeom prst="line">
              <a:avLst/>
            </a:prstGeom>
            <a:solidFill>
              <a:schemeClr val="accent4">
                <a:lumMod val="20000"/>
                <a:lumOff val="80000"/>
              </a:schemeClr>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31896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Water System Diagram #6</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sp>
        <p:nvSpPr>
          <p:cNvPr id="59" name="Rounded Rectangle 58"/>
          <p:cNvSpPr/>
          <p:nvPr/>
        </p:nvSpPr>
        <p:spPr>
          <a:xfrm>
            <a:off x="1902374" y="5617148"/>
            <a:ext cx="6721364" cy="95524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Commentary</a:t>
            </a:r>
          </a:p>
          <a:p>
            <a:r>
              <a:rPr lang="en-US" sz="1000" dirty="0">
                <a:solidFill>
                  <a:schemeClr val="tx1"/>
                </a:solidFill>
              </a:rPr>
              <a:t>Here is a situation where one base camp receives its source water from another nearby base camp via a Tank Truck, which transports water from one camp to the other. Note that the water system for Base Camp B includes the Base Camp A treatment system and the source water from that system, because all water system diagrams must show the origin of the water prior to U.S. military treatment.</a:t>
            </a:r>
          </a:p>
        </p:txBody>
      </p:sp>
      <p:sp>
        <p:nvSpPr>
          <p:cNvPr id="16" name="Rectangle 15"/>
          <p:cNvSpPr/>
          <p:nvPr/>
        </p:nvSpPr>
        <p:spPr>
          <a:xfrm>
            <a:off x="5831898" y="1928868"/>
            <a:ext cx="2210330" cy="223707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694974" y="1887513"/>
            <a:ext cx="2489107" cy="3472764"/>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435075" y="2167141"/>
            <a:ext cx="3228893" cy="2417646"/>
          </a:xfrm>
          <a:prstGeom prst="rect">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3364485" y="2272010"/>
            <a:ext cx="1056649" cy="886317"/>
            <a:chOff x="2460580" y="2219270"/>
            <a:chExt cx="1056649" cy="886317"/>
          </a:xfrm>
        </p:grpSpPr>
        <p:sp>
          <p:nvSpPr>
            <p:cNvPr id="20" name="Diamond 19"/>
            <p:cNvSpPr/>
            <p:nvPr/>
          </p:nvSpPr>
          <p:spPr>
            <a:xfrm>
              <a:off x="2460580" y="2219270"/>
              <a:ext cx="1000307" cy="677375"/>
            </a:xfrm>
            <a:prstGeom prst="diamond">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700" b="1" dirty="0">
                  <a:solidFill>
                    <a:prstClr val="black"/>
                  </a:solidFill>
                  <a:latin typeface="Calibri" panose="020F0502020204030204"/>
                </a:rPr>
                <a:t>ROWPU</a:t>
              </a:r>
            </a:p>
          </p:txBody>
        </p:sp>
        <p:sp>
          <p:nvSpPr>
            <p:cNvPr id="21" name="TextBox 20"/>
            <p:cNvSpPr txBox="1"/>
            <p:nvPr/>
          </p:nvSpPr>
          <p:spPr>
            <a:xfrm>
              <a:off x="2470147" y="2874755"/>
              <a:ext cx="1047082" cy="230832"/>
            </a:xfrm>
            <a:prstGeom prst="rect">
              <a:avLst/>
            </a:prstGeom>
            <a:noFill/>
          </p:spPr>
          <p:txBody>
            <a:bodyPr wrap="none" rtlCol="0" anchor="ctr">
              <a:spAutoFit/>
            </a:bodyPr>
            <a:lstStyle/>
            <a:p>
              <a:pPr algn="ctr"/>
              <a:r>
                <a:rPr lang="en-US" sz="900" dirty="0"/>
                <a:t>Treatment System</a:t>
              </a:r>
            </a:p>
          </p:txBody>
        </p:sp>
      </p:grpSp>
      <p:sp>
        <p:nvSpPr>
          <p:cNvPr id="22" name="Flowchart: Connector 21"/>
          <p:cNvSpPr/>
          <p:nvPr/>
        </p:nvSpPr>
        <p:spPr>
          <a:xfrm>
            <a:off x="5441193" y="2240333"/>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TR</a:t>
            </a:r>
          </a:p>
        </p:txBody>
      </p:sp>
      <p:grpSp>
        <p:nvGrpSpPr>
          <p:cNvPr id="23" name="Group 22"/>
          <p:cNvGrpSpPr/>
          <p:nvPr/>
        </p:nvGrpSpPr>
        <p:grpSpPr>
          <a:xfrm>
            <a:off x="6682034" y="2328079"/>
            <a:ext cx="728084" cy="921708"/>
            <a:chOff x="7172176" y="3576598"/>
            <a:chExt cx="728084" cy="921708"/>
          </a:xfrm>
        </p:grpSpPr>
        <p:grpSp>
          <p:nvGrpSpPr>
            <p:cNvPr id="24" name="Group 23"/>
            <p:cNvGrpSpPr/>
            <p:nvPr/>
          </p:nvGrpSpPr>
          <p:grpSpPr>
            <a:xfrm>
              <a:off x="7196177" y="3576598"/>
              <a:ext cx="635479" cy="579902"/>
              <a:chOff x="5581291" y="3734072"/>
              <a:chExt cx="983411" cy="983410"/>
            </a:xfrm>
          </p:grpSpPr>
          <p:sp>
            <p:nvSpPr>
              <p:cNvPr id="26" name="Rectangle 25"/>
              <p:cNvSpPr/>
              <p:nvPr/>
            </p:nvSpPr>
            <p:spPr>
              <a:xfrm>
                <a:off x="5650302" y="380308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27" name="Rectangle 26"/>
              <p:cNvSpPr/>
              <p:nvPr/>
            </p:nvSpPr>
            <p:spPr>
              <a:xfrm>
                <a:off x="5581291" y="373407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BK</a:t>
                </a:r>
              </a:p>
            </p:txBody>
          </p:sp>
        </p:grpSp>
        <p:sp>
          <p:nvSpPr>
            <p:cNvPr id="25" name="TextBox 24"/>
            <p:cNvSpPr txBox="1"/>
            <p:nvPr/>
          </p:nvSpPr>
          <p:spPr>
            <a:xfrm>
              <a:off x="7172176" y="4128974"/>
              <a:ext cx="728084" cy="369332"/>
            </a:xfrm>
            <a:prstGeom prst="rect">
              <a:avLst/>
            </a:prstGeom>
            <a:noFill/>
          </p:spPr>
          <p:txBody>
            <a:bodyPr wrap="none" rtlCol="0" anchor="ctr">
              <a:spAutoFit/>
            </a:bodyPr>
            <a:lstStyle/>
            <a:p>
              <a:pPr algn="ctr"/>
              <a:r>
                <a:rPr lang="en-US" sz="900" dirty="0"/>
                <a:t>2 buildings </a:t>
              </a:r>
            </a:p>
            <a:p>
              <a:pPr algn="ctr"/>
              <a:r>
                <a:rPr lang="en-US" sz="900" dirty="0"/>
                <a:t>w/ showers</a:t>
              </a:r>
            </a:p>
          </p:txBody>
        </p:sp>
      </p:grpSp>
      <p:sp>
        <p:nvSpPr>
          <p:cNvPr id="28" name="Rectangle 27"/>
          <p:cNvSpPr/>
          <p:nvPr/>
        </p:nvSpPr>
        <p:spPr>
          <a:xfrm>
            <a:off x="1309258" y="2110007"/>
            <a:ext cx="6533910" cy="1297770"/>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a:stCxn id="20" idx="3"/>
            <a:endCxn id="22" idx="2"/>
          </p:cNvCxnSpPr>
          <p:nvPr/>
        </p:nvCxnSpPr>
        <p:spPr>
          <a:xfrm>
            <a:off x="4364792" y="2610696"/>
            <a:ext cx="1076401" cy="1284"/>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2" idx="6"/>
            <a:endCxn id="27" idx="1"/>
          </p:cNvCxnSpPr>
          <p:nvPr/>
        </p:nvCxnSpPr>
        <p:spPr>
          <a:xfrm flipV="1">
            <a:off x="6142808" y="2597685"/>
            <a:ext cx="563229" cy="14297"/>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a:xfrm>
            <a:off x="1435073" y="2274529"/>
            <a:ext cx="1303562" cy="855069"/>
            <a:chOff x="536762" y="1881180"/>
            <a:chExt cx="1303562" cy="855069"/>
          </a:xfrm>
        </p:grpSpPr>
        <p:grpSp>
          <p:nvGrpSpPr>
            <p:cNvPr id="32" name="Group 31"/>
            <p:cNvGrpSpPr/>
            <p:nvPr/>
          </p:nvGrpSpPr>
          <p:grpSpPr>
            <a:xfrm>
              <a:off x="718866" y="1881180"/>
              <a:ext cx="937405" cy="663600"/>
              <a:chOff x="718866" y="1881180"/>
              <a:chExt cx="937405" cy="663600"/>
            </a:xfrm>
          </p:grpSpPr>
          <p:sp>
            <p:nvSpPr>
              <p:cNvPr id="34" name="Isosceles Triangle 33"/>
              <p:cNvSpPr/>
              <p:nvPr/>
            </p:nvSpPr>
            <p:spPr>
              <a:xfrm>
                <a:off x="718866" y="1881180"/>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MW</a:t>
                </a:r>
              </a:p>
            </p:txBody>
          </p:sp>
          <p:sp>
            <p:nvSpPr>
              <p:cNvPr id="35" name="Flowchart: Summing Junction 34"/>
              <p:cNvSpPr/>
              <p:nvPr/>
            </p:nvSpPr>
            <p:spPr>
              <a:xfrm>
                <a:off x="1072548" y="200951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Box 32"/>
            <p:cNvSpPr txBox="1"/>
            <p:nvPr/>
          </p:nvSpPr>
          <p:spPr>
            <a:xfrm>
              <a:off x="536762" y="2505417"/>
              <a:ext cx="1303562" cy="230832"/>
            </a:xfrm>
            <a:prstGeom prst="rect">
              <a:avLst/>
            </a:prstGeom>
            <a:noFill/>
          </p:spPr>
          <p:txBody>
            <a:bodyPr wrap="none" rtlCol="0" anchor="ctr">
              <a:spAutoFit/>
            </a:bodyPr>
            <a:lstStyle/>
            <a:p>
              <a:pPr algn="ctr"/>
              <a:r>
                <a:rPr lang="en-US" sz="900" dirty="0"/>
                <a:t>Untreated water source</a:t>
              </a:r>
            </a:p>
          </p:txBody>
        </p:sp>
      </p:grpSp>
      <p:grpSp>
        <p:nvGrpSpPr>
          <p:cNvPr id="36" name="Group 35"/>
          <p:cNvGrpSpPr/>
          <p:nvPr/>
        </p:nvGrpSpPr>
        <p:grpSpPr>
          <a:xfrm>
            <a:off x="1435367" y="1041073"/>
            <a:ext cx="1303562" cy="855069"/>
            <a:chOff x="536762" y="1881180"/>
            <a:chExt cx="1303562" cy="855069"/>
          </a:xfrm>
        </p:grpSpPr>
        <p:grpSp>
          <p:nvGrpSpPr>
            <p:cNvPr id="37" name="Group 36"/>
            <p:cNvGrpSpPr/>
            <p:nvPr/>
          </p:nvGrpSpPr>
          <p:grpSpPr>
            <a:xfrm>
              <a:off x="718866" y="1881180"/>
              <a:ext cx="937405" cy="663600"/>
              <a:chOff x="718866" y="1881180"/>
              <a:chExt cx="937405" cy="663600"/>
            </a:xfrm>
          </p:grpSpPr>
          <p:sp>
            <p:nvSpPr>
              <p:cNvPr id="39" name="Isosceles Triangle 38"/>
              <p:cNvSpPr/>
              <p:nvPr/>
            </p:nvSpPr>
            <p:spPr>
              <a:xfrm>
                <a:off x="718866" y="1881180"/>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SW</a:t>
                </a:r>
              </a:p>
            </p:txBody>
          </p:sp>
          <p:sp>
            <p:nvSpPr>
              <p:cNvPr id="40" name="Flowchart: Summing Junction 39"/>
              <p:cNvSpPr/>
              <p:nvPr/>
            </p:nvSpPr>
            <p:spPr>
              <a:xfrm>
                <a:off x="1072548" y="200951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p:cNvSpPr txBox="1"/>
            <p:nvPr/>
          </p:nvSpPr>
          <p:spPr>
            <a:xfrm>
              <a:off x="536762" y="2505417"/>
              <a:ext cx="1303562" cy="230832"/>
            </a:xfrm>
            <a:prstGeom prst="rect">
              <a:avLst/>
            </a:prstGeom>
            <a:noFill/>
          </p:spPr>
          <p:txBody>
            <a:bodyPr wrap="none" rtlCol="0" anchor="ctr">
              <a:spAutoFit/>
            </a:bodyPr>
            <a:lstStyle/>
            <a:p>
              <a:pPr algn="ctr"/>
              <a:r>
                <a:rPr lang="en-US" sz="900" dirty="0"/>
                <a:t>Untreated water source</a:t>
              </a:r>
            </a:p>
          </p:txBody>
        </p:sp>
      </p:grpSp>
      <p:cxnSp>
        <p:nvCxnSpPr>
          <p:cNvPr id="41" name="Straight Arrow Connector 40"/>
          <p:cNvCxnSpPr>
            <a:stCxn id="38" idx="2"/>
            <a:endCxn id="34" idx="0"/>
          </p:cNvCxnSpPr>
          <p:nvPr/>
        </p:nvCxnSpPr>
        <p:spPr>
          <a:xfrm flipH="1">
            <a:off x="2085880" y="1896142"/>
            <a:ext cx="1268" cy="37838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34" idx="5"/>
            <a:endCxn id="20" idx="1"/>
          </p:cNvCxnSpPr>
          <p:nvPr/>
        </p:nvCxnSpPr>
        <p:spPr>
          <a:xfrm>
            <a:off x="2320231" y="2606329"/>
            <a:ext cx="1044252" cy="436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3599484" y="3680893"/>
            <a:ext cx="640765" cy="780497"/>
            <a:chOff x="7196177" y="3576598"/>
            <a:chExt cx="640765" cy="780497"/>
          </a:xfrm>
        </p:grpSpPr>
        <p:grpSp>
          <p:nvGrpSpPr>
            <p:cNvPr id="44" name="Group 43"/>
            <p:cNvGrpSpPr/>
            <p:nvPr/>
          </p:nvGrpSpPr>
          <p:grpSpPr>
            <a:xfrm>
              <a:off x="7196177" y="3576598"/>
              <a:ext cx="635479" cy="579902"/>
              <a:chOff x="5581291" y="3734072"/>
              <a:chExt cx="983411" cy="983410"/>
            </a:xfrm>
          </p:grpSpPr>
          <p:sp>
            <p:nvSpPr>
              <p:cNvPr id="46" name="Rectangle 45"/>
              <p:cNvSpPr/>
              <p:nvPr/>
            </p:nvSpPr>
            <p:spPr>
              <a:xfrm>
                <a:off x="5650302" y="380308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47" name="Rectangle 46"/>
              <p:cNvSpPr/>
              <p:nvPr/>
            </p:nvSpPr>
            <p:spPr>
              <a:xfrm>
                <a:off x="5581291" y="373407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SH</a:t>
                </a:r>
              </a:p>
            </p:txBody>
          </p:sp>
        </p:grpSp>
        <p:sp>
          <p:nvSpPr>
            <p:cNvPr id="45" name="TextBox 44"/>
            <p:cNvSpPr txBox="1"/>
            <p:nvPr/>
          </p:nvSpPr>
          <p:spPr>
            <a:xfrm>
              <a:off x="7235495" y="4126263"/>
              <a:ext cx="601447" cy="230832"/>
            </a:xfrm>
            <a:prstGeom prst="rect">
              <a:avLst/>
            </a:prstGeom>
            <a:noFill/>
          </p:spPr>
          <p:txBody>
            <a:bodyPr wrap="none" rtlCol="0" anchor="ctr">
              <a:spAutoFit/>
            </a:bodyPr>
            <a:lstStyle/>
            <a:p>
              <a:pPr algn="ctr"/>
              <a:r>
                <a:rPr lang="en-US" sz="900" dirty="0"/>
                <a:t>5 trailers</a:t>
              </a:r>
            </a:p>
          </p:txBody>
        </p:sp>
      </p:grpSp>
      <p:cxnSp>
        <p:nvCxnSpPr>
          <p:cNvPr id="48" name="Straight Arrow Connector 47"/>
          <p:cNvCxnSpPr>
            <a:stCxn id="21" idx="2"/>
            <a:endCxn id="47" idx="0"/>
          </p:cNvCxnSpPr>
          <p:nvPr/>
        </p:nvCxnSpPr>
        <p:spPr>
          <a:xfrm flipH="1">
            <a:off x="3894926" y="3158325"/>
            <a:ext cx="2667" cy="52256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6424422" y="1322067"/>
            <a:ext cx="1022635" cy="261610"/>
          </a:xfrm>
          <a:prstGeom prst="rect">
            <a:avLst/>
          </a:prstGeom>
          <a:noFill/>
        </p:spPr>
        <p:txBody>
          <a:bodyPr wrap="square" rtlCol="0">
            <a:spAutoFit/>
          </a:bodyPr>
          <a:lstStyle/>
          <a:p>
            <a:pPr algn="ctr"/>
            <a:r>
              <a:rPr lang="en-US" sz="1100" b="1" dirty="0">
                <a:solidFill>
                  <a:schemeClr val="accent2"/>
                </a:solidFill>
              </a:rPr>
              <a:t>Base Camp B</a:t>
            </a:r>
          </a:p>
        </p:txBody>
      </p:sp>
      <p:cxnSp>
        <p:nvCxnSpPr>
          <p:cNvPr id="50" name="Elbow Connector 49"/>
          <p:cNvCxnSpPr>
            <a:stCxn id="49" idx="2"/>
            <a:endCxn id="16" idx="0"/>
          </p:cNvCxnSpPr>
          <p:nvPr/>
        </p:nvCxnSpPr>
        <p:spPr>
          <a:xfrm rot="16200000" flipH="1">
            <a:off x="6763807" y="1755611"/>
            <a:ext cx="345191" cy="1325"/>
          </a:xfrm>
          <a:prstGeom prst="bentConnector3">
            <a:avLst>
              <a:gd name="adj1" fmla="val 50000"/>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3429209" y="1320201"/>
            <a:ext cx="1022635" cy="261610"/>
          </a:xfrm>
          <a:prstGeom prst="rect">
            <a:avLst/>
          </a:prstGeom>
          <a:noFill/>
        </p:spPr>
        <p:txBody>
          <a:bodyPr wrap="square" rtlCol="0">
            <a:spAutoFit/>
          </a:bodyPr>
          <a:lstStyle/>
          <a:p>
            <a:pPr algn="ctr"/>
            <a:r>
              <a:rPr lang="en-US" sz="1100" b="1" dirty="0">
                <a:solidFill>
                  <a:schemeClr val="accent2"/>
                </a:solidFill>
              </a:rPr>
              <a:t>Base Camp A</a:t>
            </a:r>
          </a:p>
        </p:txBody>
      </p:sp>
      <p:cxnSp>
        <p:nvCxnSpPr>
          <p:cNvPr id="52" name="Elbow Connector 51"/>
          <p:cNvCxnSpPr>
            <a:stCxn id="51" idx="2"/>
            <a:endCxn id="17" idx="0"/>
          </p:cNvCxnSpPr>
          <p:nvPr/>
        </p:nvCxnSpPr>
        <p:spPr>
          <a:xfrm rot="5400000">
            <a:off x="3787175" y="1734165"/>
            <a:ext cx="305702" cy="999"/>
          </a:xfrm>
          <a:prstGeom prst="bentConnector3">
            <a:avLst>
              <a:gd name="adj1" fmla="val 50000"/>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6398972" y="3660871"/>
            <a:ext cx="1153802" cy="430887"/>
          </a:xfrm>
          <a:prstGeom prst="rect">
            <a:avLst/>
          </a:prstGeom>
          <a:noFill/>
        </p:spPr>
        <p:txBody>
          <a:bodyPr wrap="square" rtlCol="0">
            <a:spAutoFit/>
          </a:bodyPr>
          <a:lstStyle/>
          <a:p>
            <a:pPr algn="ctr"/>
            <a:r>
              <a:rPr lang="en-US" sz="1100" b="1" dirty="0">
                <a:solidFill>
                  <a:srgbClr val="00B0F0"/>
                </a:solidFill>
              </a:rPr>
              <a:t>Base Camp B Water System</a:t>
            </a:r>
          </a:p>
        </p:txBody>
      </p:sp>
      <p:cxnSp>
        <p:nvCxnSpPr>
          <p:cNvPr id="54" name="Straight Arrow Connector 53"/>
          <p:cNvCxnSpPr>
            <a:stCxn id="53" idx="0"/>
          </p:cNvCxnSpPr>
          <p:nvPr/>
        </p:nvCxnSpPr>
        <p:spPr>
          <a:xfrm flipH="1" flipV="1">
            <a:off x="6937063" y="3393741"/>
            <a:ext cx="38810" cy="267128"/>
          </a:xfrm>
          <a:prstGeom prst="straightConnector1">
            <a:avLst/>
          </a:prstGeom>
          <a:ln w="127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2738635" y="4851098"/>
            <a:ext cx="1117996" cy="430887"/>
          </a:xfrm>
          <a:prstGeom prst="rect">
            <a:avLst/>
          </a:prstGeom>
          <a:noFill/>
        </p:spPr>
        <p:txBody>
          <a:bodyPr wrap="square" rtlCol="0">
            <a:spAutoFit/>
          </a:bodyPr>
          <a:lstStyle/>
          <a:p>
            <a:pPr algn="ctr"/>
            <a:r>
              <a:rPr lang="en-US" sz="1100" b="1" dirty="0">
                <a:solidFill>
                  <a:schemeClr val="accent6">
                    <a:lumMod val="75000"/>
                  </a:schemeClr>
                </a:solidFill>
              </a:rPr>
              <a:t>Base Camp A Water System</a:t>
            </a:r>
          </a:p>
        </p:txBody>
      </p:sp>
      <p:cxnSp>
        <p:nvCxnSpPr>
          <p:cNvPr id="56" name="Straight Arrow Connector 55"/>
          <p:cNvCxnSpPr>
            <a:stCxn id="55" idx="0"/>
            <a:endCxn id="18" idx="2"/>
          </p:cNvCxnSpPr>
          <p:nvPr/>
        </p:nvCxnSpPr>
        <p:spPr>
          <a:xfrm flipH="1" flipV="1">
            <a:off x="3049522" y="4584789"/>
            <a:ext cx="248113" cy="266309"/>
          </a:xfrm>
          <a:prstGeom prst="straightConnector1">
            <a:avLst/>
          </a:prstGeom>
          <a:ln w="127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3BEF73DE-ABF6-4FEA-9662-114524B5CCF0}"/>
              </a:ext>
            </a:extLst>
          </p:cNvPr>
          <p:cNvGrpSpPr/>
          <p:nvPr/>
        </p:nvGrpSpPr>
        <p:grpSpPr>
          <a:xfrm>
            <a:off x="126818" y="5313782"/>
            <a:ext cx="1084521" cy="1271048"/>
            <a:chOff x="550257" y="4619123"/>
            <a:chExt cx="1084521" cy="1271048"/>
          </a:xfrm>
          <a:solidFill>
            <a:schemeClr val="accent4">
              <a:lumMod val="20000"/>
              <a:lumOff val="80000"/>
            </a:schemeClr>
          </a:solidFill>
        </p:grpSpPr>
        <p:sp>
          <p:nvSpPr>
            <p:cNvPr id="58" name="Rectangle 57">
              <a:extLst>
                <a:ext uri="{FF2B5EF4-FFF2-40B4-BE49-F238E27FC236}">
                  <a16:creationId xmlns:a16="http://schemas.microsoft.com/office/drawing/2014/main" id="{1FB62B03-4616-4479-BDE9-6F9C6D40DA36}"/>
                </a:ext>
              </a:extLst>
            </p:cNvPr>
            <p:cNvSpPr/>
            <p:nvPr/>
          </p:nvSpPr>
          <p:spPr>
            <a:xfrm>
              <a:off x="550257" y="4619123"/>
              <a:ext cx="1084521" cy="12710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8C6C35FB-DC7D-44BF-B689-83325F3A82E8}"/>
                </a:ext>
              </a:extLst>
            </p:cNvPr>
            <p:cNvSpPr txBox="1"/>
            <p:nvPr/>
          </p:nvSpPr>
          <p:spPr>
            <a:xfrm>
              <a:off x="890870" y="5269503"/>
              <a:ext cx="715459" cy="230832"/>
            </a:xfrm>
            <a:prstGeom prst="rect">
              <a:avLst/>
            </a:prstGeom>
            <a:grpFill/>
          </p:spPr>
          <p:txBody>
            <a:bodyPr wrap="square" rtlCol="0" anchor="ctr">
              <a:spAutoFit/>
            </a:bodyPr>
            <a:lstStyle/>
            <a:p>
              <a:r>
                <a:rPr lang="en-US" sz="900" dirty="0"/>
                <a:t>Disinfected</a:t>
              </a:r>
            </a:p>
          </p:txBody>
        </p:sp>
        <p:sp>
          <p:nvSpPr>
            <p:cNvPr id="61" name="Flowchart: Summing Junction 60">
              <a:extLst>
                <a:ext uri="{FF2B5EF4-FFF2-40B4-BE49-F238E27FC236}">
                  <a16:creationId xmlns:a16="http://schemas.microsoft.com/office/drawing/2014/main" id="{72EA1508-E80E-40B0-91F5-399D91F45F73}"/>
                </a:ext>
              </a:extLst>
            </p:cNvPr>
            <p:cNvSpPr/>
            <p:nvPr/>
          </p:nvSpPr>
          <p:spPr>
            <a:xfrm>
              <a:off x="638576" y="493486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lowchart: Connector 61">
              <a:extLst>
                <a:ext uri="{FF2B5EF4-FFF2-40B4-BE49-F238E27FC236}">
                  <a16:creationId xmlns:a16="http://schemas.microsoft.com/office/drawing/2014/main" id="{572AEBAC-CBA7-48CD-B9F5-0BC0805A5F54}"/>
                </a:ext>
              </a:extLst>
            </p:cNvPr>
            <p:cNvSpPr/>
            <p:nvPr/>
          </p:nvSpPr>
          <p:spPr>
            <a:xfrm>
              <a:off x="635090" y="557159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grpSp>
          <p:nvGrpSpPr>
            <p:cNvPr id="63" name="Group 62">
              <a:extLst>
                <a:ext uri="{FF2B5EF4-FFF2-40B4-BE49-F238E27FC236}">
                  <a16:creationId xmlns:a16="http://schemas.microsoft.com/office/drawing/2014/main" id="{F5B15827-EEDE-4441-A7EC-6BA9A7701FD3}"/>
                </a:ext>
              </a:extLst>
            </p:cNvPr>
            <p:cNvGrpSpPr/>
            <p:nvPr/>
          </p:nvGrpSpPr>
          <p:grpSpPr>
            <a:xfrm>
              <a:off x="635090" y="5245657"/>
              <a:ext cx="255916" cy="250995"/>
              <a:chOff x="2321483" y="5493137"/>
              <a:chExt cx="255916" cy="250995"/>
            </a:xfrm>
            <a:grpFill/>
          </p:grpSpPr>
          <p:sp>
            <p:nvSpPr>
              <p:cNvPr id="67" name="Flowchart: Connector 66">
                <a:extLst>
                  <a:ext uri="{FF2B5EF4-FFF2-40B4-BE49-F238E27FC236}">
                    <a16:creationId xmlns:a16="http://schemas.microsoft.com/office/drawing/2014/main" id="{7F7334CD-8BEC-47E4-AA00-AD0829FC4F03}"/>
                  </a:ext>
                </a:extLst>
              </p:cNvPr>
              <p:cNvSpPr/>
              <p:nvPr/>
            </p:nvSpPr>
            <p:spPr>
              <a:xfrm>
                <a:off x="2321483" y="549313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68" name="Straight Connector 67">
                <a:extLst>
                  <a:ext uri="{FF2B5EF4-FFF2-40B4-BE49-F238E27FC236}">
                    <a16:creationId xmlns:a16="http://schemas.microsoft.com/office/drawing/2014/main" id="{1E38D141-BD9A-443F-B9C1-059081797BAB}"/>
                  </a:ext>
                </a:extLst>
              </p:cNvPr>
              <p:cNvCxnSpPr>
                <a:stCxn id="67" idx="3"/>
                <a:endCxn id="67" idx="7"/>
              </p:cNvCxnSpPr>
              <p:nvPr/>
            </p:nvCxnSpPr>
            <p:spPr>
              <a:xfrm flipV="1">
                <a:off x="2358961" y="5529894"/>
                <a:ext cx="180960" cy="177481"/>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4" name="TextBox 63">
              <a:extLst>
                <a:ext uri="{FF2B5EF4-FFF2-40B4-BE49-F238E27FC236}">
                  <a16:creationId xmlns:a16="http://schemas.microsoft.com/office/drawing/2014/main" id="{369DFB06-E141-4B3A-A03B-0A999F38E945}"/>
                </a:ext>
              </a:extLst>
            </p:cNvPr>
            <p:cNvSpPr txBox="1"/>
            <p:nvPr/>
          </p:nvSpPr>
          <p:spPr>
            <a:xfrm>
              <a:off x="565943" y="4645853"/>
              <a:ext cx="1068534" cy="230832"/>
            </a:xfrm>
            <a:prstGeom prst="rect">
              <a:avLst/>
            </a:prstGeom>
            <a:grpFill/>
          </p:spPr>
          <p:txBody>
            <a:bodyPr wrap="square" rtlCol="0" anchor="ctr">
              <a:spAutoFit/>
            </a:bodyPr>
            <a:lstStyle/>
            <a:p>
              <a:r>
                <a:rPr lang="en-US" sz="900" b="1" dirty="0"/>
                <a:t>Water Quality:</a:t>
              </a:r>
            </a:p>
          </p:txBody>
        </p:sp>
        <p:sp>
          <p:nvSpPr>
            <p:cNvPr id="65" name="TextBox 64">
              <a:extLst>
                <a:ext uri="{FF2B5EF4-FFF2-40B4-BE49-F238E27FC236}">
                  <a16:creationId xmlns:a16="http://schemas.microsoft.com/office/drawing/2014/main" id="{40D1B94B-F8B6-45C8-B5DA-8AF10EF98FB4}"/>
                </a:ext>
              </a:extLst>
            </p:cNvPr>
            <p:cNvSpPr txBox="1"/>
            <p:nvPr/>
          </p:nvSpPr>
          <p:spPr>
            <a:xfrm>
              <a:off x="885178" y="4939880"/>
              <a:ext cx="726841" cy="230832"/>
            </a:xfrm>
            <a:prstGeom prst="rect">
              <a:avLst/>
            </a:prstGeom>
            <a:grpFill/>
          </p:spPr>
          <p:txBody>
            <a:bodyPr wrap="square" rtlCol="0" anchor="ctr">
              <a:spAutoFit/>
            </a:bodyPr>
            <a:lstStyle/>
            <a:p>
              <a:r>
                <a:rPr lang="en-US" sz="900" dirty="0"/>
                <a:t>Untreated</a:t>
              </a:r>
            </a:p>
          </p:txBody>
        </p:sp>
        <p:sp>
          <p:nvSpPr>
            <p:cNvPr id="66" name="TextBox 65">
              <a:extLst>
                <a:ext uri="{FF2B5EF4-FFF2-40B4-BE49-F238E27FC236}">
                  <a16:creationId xmlns:a16="http://schemas.microsoft.com/office/drawing/2014/main" id="{4BF07BBB-4C2D-4154-91DA-16F67F77E0A7}"/>
                </a:ext>
              </a:extLst>
            </p:cNvPr>
            <p:cNvSpPr txBox="1"/>
            <p:nvPr/>
          </p:nvSpPr>
          <p:spPr>
            <a:xfrm>
              <a:off x="906535" y="5581678"/>
              <a:ext cx="727942" cy="230832"/>
            </a:xfrm>
            <a:prstGeom prst="rect">
              <a:avLst/>
            </a:prstGeom>
            <a:grpFill/>
          </p:spPr>
          <p:txBody>
            <a:bodyPr wrap="square" rtlCol="0" anchor="ctr">
              <a:spAutoFit/>
            </a:bodyPr>
            <a:lstStyle/>
            <a:p>
              <a:r>
                <a:rPr lang="en-US" sz="900" dirty="0"/>
                <a:t>Treated  </a:t>
              </a:r>
            </a:p>
          </p:txBody>
        </p:sp>
      </p:grpSp>
    </p:spTree>
    <p:extLst>
      <p:ext uri="{BB962C8B-B14F-4D97-AF65-F5344CB8AC3E}">
        <p14:creationId xmlns:p14="http://schemas.microsoft.com/office/powerpoint/2010/main" val="2412026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3758"/>
            <a:ext cx="7886700" cy="675944"/>
          </a:xfrm>
        </p:spPr>
        <p:txBody>
          <a:bodyPr/>
          <a:lstStyle/>
          <a:p>
            <a:r>
              <a:rPr lang="en-US" dirty="0"/>
              <a:t>Example Water System Diagram #7</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sp>
        <p:nvSpPr>
          <p:cNvPr id="59" name="Rounded Rectangle 58"/>
          <p:cNvSpPr/>
          <p:nvPr/>
        </p:nvSpPr>
        <p:spPr>
          <a:xfrm>
            <a:off x="1902374" y="5936328"/>
            <a:ext cx="6721364" cy="63606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Commentary</a:t>
            </a:r>
          </a:p>
          <a:p>
            <a:r>
              <a:rPr lang="en-US" sz="1000" dirty="0">
                <a:solidFill>
                  <a:schemeClr val="tx1"/>
                </a:solidFill>
              </a:rPr>
              <a:t>Yes, three water systems can be shown on one diagram, this one shows three (3).  All three source their water from a host nation municipal water system.</a:t>
            </a:r>
          </a:p>
        </p:txBody>
      </p:sp>
      <p:grpSp>
        <p:nvGrpSpPr>
          <p:cNvPr id="57" name="Group 56"/>
          <p:cNvGrpSpPr/>
          <p:nvPr/>
        </p:nvGrpSpPr>
        <p:grpSpPr>
          <a:xfrm>
            <a:off x="1876120" y="3881486"/>
            <a:ext cx="937405" cy="860198"/>
            <a:chOff x="718864" y="4032813"/>
            <a:chExt cx="937405" cy="860198"/>
          </a:xfrm>
        </p:grpSpPr>
        <p:sp>
          <p:nvSpPr>
            <p:cNvPr id="58" name="Isosceles Triangle 57"/>
            <p:cNvSpPr/>
            <p:nvPr/>
          </p:nvSpPr>
          <p:spPr>
            <a:xfrm>
              <a:off x="718864" y="4032813"/>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MW</a:t>
              </a:r>
            </a:p>
          </p:txBody>
        </p:sp>
        <p:sp>
          <p:nvSpPr>
            <p:cNvPr id="60" name="TextBox 59"/>
            <p:cNvSpPr txBox="1"/>
            <p:nvPr/>
          </p:nvSpPr>
          <p:spPr>
            <a:xfrm>
              <a:off x="1130358" y="4662179"/>
              <a:ext cx="184731" cy="230832"/>
            </a:xfrm>
            <a:prstGeom prst="rect">
              <a:avLst/>
            </a:prstGeom>
            <a:noFill/>
          </p:spPr>
          <p:txBody>
            <a:bodyPr wrap="none" rtlCol="0" anchor="ctr">
              <a:spAutoFit/>
            </a:bodyPr>
            <a:lstStyle/>
            <a:p>
              <a:pPr algn="ctr"/>
              <a:endParaRPr lang="en-US" sz="900" dirty="0"/>
            </a:p>
          </p:txBody>
        </p:sp>
      </p:grpSp>
      <p:sp>
        <p:nvSpPr>
          <p:cNvPr id="61" name="Rectangle 60"/>
          <p:cNvSpPr/>
          <p:nvPr/>
        </p:nvSpPr>
        <p:spPr>
          <a:xfrm>
            <a:off x="3015805" y="972209"/>
            <a:ext cx="4632284" cy="4517613"/>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2" name="Group 61"/>
          <p:cNvGrpSpPr/>
          <p:nvPr/>
        </p:nvGrpSpPr>
        <p:grpSpPr>
          <a:xfrm>
            <a:off x="6570433" y="4020388"/>
            <a:ext cx="761748" cy="909009"/>
            <a:chOff x="7155344" y="3576598"/>
            <a:chExt cx="761748" cy="909009"/>
          </a:xfrm>
        </p:grpSpPr>
        <p:grpSp>
          <p:nvGrpSpPr>
            <p:cNvPr id="63" name="Group 62"/>
            <p:cNvGrpSpPr/>
            <p:nvPr/>
          </p:nvGrpSpPr>
          <p:grpSpPr>
            <a:xfrm>
              <a:off x="7196177" y="3576598"/>
              <a:ext cx="635479" cy="579902"/>
              <a:chOff x="5581291" y="3734072"/>
              <a:chExt cx="983411" cy="983410"/>
            </a:xfrm>
          </p:grpSpPr>
          <p:sp>
            <p:nvSpPr>
              <p:cNvPr id="65" name="Rectangle 64"/>
              <p:cNvSpPr/>
              <p:nvPr/>
            </p:nvSpPr>
            <p:spPr>
              <a:xfrm>
                <a:off x="5650302" y="380308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66" name="Rectangle 65"/>
              <p:cNvSpPr/>
              <p:nvPr/>
            </p:nvSpPr>
            <p:spPr>
              <a:xfrm>
                <a:off x="5581291" y="373407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OPS</a:t>
                </a:r>
              </a:p>
            </p:txBody>
          </p:sp>
        </p:grpSp>
        <p:sp>
          <p:nvSpPr>
            <p:cNvPr id="64" name="TextBox 63"/>
            <p:cNvSpPr txBox="1"/>
            <p:nvPr/>
          </p:nvSpPr>
          <p:spPr>
            <a:xfrm>
              <a:off x="7155344" y="4116275"/>
              <a:ext cx="761748" cy="369332"/>
            </a:xfrm>
            <a:prstGeom prst="rect">
              <a:avLst/>
            </a:prstGeom>
            <a:noFill/>
          </p:spPr>
          <p:txBody>
            <a:bodyPr wrap="none" rtlCol="0" anchor="ctr">
              <a:spAutoFit/>
            </a:bodyPr>
            <a:lstStyle/>
            <a:p>
              <a:pPr algn="ctr"/>
              <a:r>
                <a:rPr lang="en-US" sz="900" dirty="0"/>
                <a:t>6 buildings</a:t>
              </a:r>
            </a:p>
            <a:p>
              <a:pPr algn="ctr"/>
              <a:r>
                <a:rPr lang="en-US" sz="900" dirty="0"/>
                <a:t>(operations)</a:t>
              </a:r>
            </a:p>
          </p:txBody>
        </p:sp>
      </p:grpSp>
      <p:cxnSp>
        <p:nvCxnSpPr>
          <p:cNvPr id="67" name="Straight Arrow Connector 66"/>
          <p:cNvCxnSpPr>
            <a:stCxn id="58" idx="5"/>
            <a:endCxn id="71" idx="1"/>
          </p:cNvCxnSpPr>
          <p:nvPr/>
        </p:nvCxnSpPr>
        <p:spPr>
          <a:xfrm flipV="1">
            <a:off x="2579172" y="4206541"/>
            <a:ext cx="1678040" cy="674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1791950" y="3502820"/>
            <a:ext cx="5657079" cy="1398707"/>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p:cNvGrpSpPr/>
          <p:nvPr/>
        </p:nvGrpSpPr>
        <p:grpSpPr>
          <a:xfrm>
            <a:off x="4257214" y="3867853"/>
            <a:ext cx="1000307" cy="886317"/>
            <a:chOff x="2460580" y="2219270"/>
            <a:chExt cx="1000307" cy="886317"/>
          </a:xfrm>
        </p:grpSpPr>
        <p:sp>
          <p:nvSpPr>
            <p:cNvPr id="71" name="Diamond 70"/>
            <p:cNvSpPr/>
            <p:nvPr/>
          </p:nvSpPr>
          <p:spPr>
            <a:xfrm>
              <a:off x="2460580" y="2219270"/>
              <a:ext cx="1000307" cy="677375"/>
            </a:xfrm>
            <a:prstGeom prst="diamond">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700" b="1" dirty="0">
                  <a:solidFill>
                    <a:prstClr val="black"/>
                  </a:solidFill>
                  <a:latin typeface="Calibri" panose="020F0502020204030204"/>
                </a:rPr>
                <a:t>ROWPU</a:t>
              </a:r>
            </a:p>
          </p:txBody>
        </p:sp>
        <p:sp>
          <p:nvSpPr>
            <p:cNvPr id="72" name="TextBox 71"/>
            <p:cNvSpPr txBox="1"/>
            <p:nvPr/>
          </p:nvSpPr>
          <p:spPr>
            <a:xfrm>
              <a:off x="2901317" y="2874755"/>
              <a:ext cx="184731" cy="230832"/>
            </a:xfrm>
            <a:prstGeom prst="rect">
              <a:avLst/>
            </a:prstGeom>
            <a:noFill/>
          </p:spPr>
          <p:txBody>
            <a:bodyPr wrap="none" rtlCol="0" anchor="ctr">
              <a:spAutoFit/>
            </a:bodyPr>
            <a:lstStyle/>
            <a:p>
              <a:pPr algn="ctr"/>
              <a:endParaRPr lang="en-US" sz="900" dirty="0"/>
            </a:p>
          </p:txBody>
        </p:sp>
      </p:grpSp>
      <p:cxnSp>
        <p:nvCxnSpPr>
          <p:cNvPr id="73" name="Elbow Connector 72"/>
          <p:cNvCxnSpPr>
            <a:stCxn id="71" idx="3"/>
            <a:endCxn id="66" idx="0"/>
          </p:cNvCxnSpPr>
          <p:nvPr/>
        </p:nvCxnSpPr>
        <p:spPr>
          <a:xfrm flipV="1">
            <a:off x="5257521" y="4020388"/>
            <a:ext cx="1649189" cy="186153"/>
          </a:xfrm>
          <a:prstGeom prst="bentConnector4">
            <a:avLst>
              <a:gd name="adj1" fmla="val 41043"/>
              <a:gd name="adj2" fmla="val 30474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Elbow Connector 73"/>
          <p:cNvCxnSpPr>
            <a:stCxn id="71" idx="3"/>
            <a:endCxn id="66" idx="1"/>
          </p:cNvCxnSpPr>
          <p:nvPr/>
        </p:nvCxnSpPr>
        <p:spPr>
          <a:xfrm>
            <a:off x="5257521" y="4206541"/>
            <a:ext cx="1353747" cy="83451"/>
          </a:xfrm>
          <a:prstGeom prst="bent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1545074" y="1135120"/>
            <a:ext cx="2493175" cy="3634987"/>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p:cNvGrpSpPr/>
          <p:nvPr/>
        </p:nvGrpSpPr>
        <p:grpSpPr>
          <a:xfrm>
            <a:off x="5487057" y="2452719"/>
            <a:ext cx="692818" cy="780497"/>
            <a:chOff x="7189808" y="3576598"/>
            <a:chExt cx="692818" cy="780497"/>
          </a:xfrm>
        </p:grpSpPr>
        <p:grpSp>
          <p:nvGrpSpPr>
            <p:cNvPr id="77" name="Group 76"/>
            <p:cNvGrpSpPr/>
            <p:nvPr/>
          </p:nvGrpSpPr>
          <p:grpSpPr>
            <a:xfrm>
              <a:off x="7196177" y="3576598"/>
              <a:ext cx="635479" cy="579902"/>
              <a:chOff x="5581291" y="3734072"/>
              <a:chExt cx="983411" cy="983410"/>
            </a:xfrm>
          </p:grpSpPr>
          <p:sp>
            <p:nvSpPr>
              <p:cNvPr id="79" name="Rectangle 78"/>
              <p:cNvSpPr/>
              <p:nvPr/>
            </p:nvSpPr>
            <p:spPr>
              <a:xfrm>
                <a:off x="5650302" y="380308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80" name="Rectangle 79"/>
              <p:cNvSpPr/>
              <p:nvPr/>
            </p:nvSpPr>
            <p:spPr>
              <a:xfrm>
                <a:off x="5581291" y="373407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LSA</a:t>
                </a:r>
              </a:p>
            </p:txBody>
          </p:sp>
        </p:grpSp>
        <p:sp>
          <p:nvSpPr>
            <p:cNvPr id="78" name="TextBox 77"/>
            <p:cNvSpPr txBox="1"/>
            <p:nvPr/>
          </p:nvSpPr>
          <p:spPr>
            <a:xfrm>
              <a:off x="7189808" y="4126263"/>
              <a:ext cx="692818" cy="230832"/>
            </a:xfrm>
            <a:prstGeom prst="rect">
              <a:avLst/>
            </a:prstGeom>
            <a:noFill/>
          </p:spPr>
          <p:txBody>
            <a:bodyPr wrap="none" rtlCol="0" anchor="ctr">
              <a:spAutoFit/>
            </a:bodyPr>
            <a:lstStyle/>
            <a:p>
              <a:pPr algn="ctr"/>
              <a:r>
                <a:rPr lang="en-US" sz="900" dirty="0"/>
                <a:t>4 buildings</a:t>
              </a:r>
            </a:p>
          </p:txBody>
        </p:sp>
      </p:grpSp>
      <p:grpSp>
        <p:nvGrpSpPr>
          <p:cNvPr id="81" name="Group 80"/>
          <p:cNvGrpSpPr/>
          <p:nvPr/>
        </p:nvGrpSpPr>
        <p:grpSpPr>
          <a:xfrm>
            <a:off x="4249664" y="2378527"/>
            <a:ext cx="1000307" cy="886317"/>
            <a:chOff x="2460580" y="2219270"/>
            <a:chExt cx="1000307" cy="886317"/>
          </a:xfrm>
        </p:grpSpPr>
        <p:sp>
          <p:nvSpPr>
            <p:cNvPr id="82" name="Diamond 81"/>
            <p:cNvSpPr/>
            <p:nvPr/>
          </p:nvSpPr>
          <p:spPr>
            <a:xfrm>
              <a:off x="2460580" y="2219270"/>
              <a:ext cx="1000307" cy="677375"/>
            </a:xfrm>
            <a:prstGeom prst="diamond">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700" b="1" dirty="0">
                  <a:solidFill>
                    <a:prstClr val="black"/>
                  </a:solidFill>
                  <a:latin typeface="Calibri" panose="020F0502020204030204"/>
                </a:rPr>
                <a:t>ROWPU</a:t>
              </a:r>
            </a:p>
          </p:txBody>
        </p:sp>
        <p:sp>
          <p:nvSpPr>
            <p:cNvPr id="83" name="TextBox 82"/>
            <p:cNvSpPr txBox="1"/>
            <p:nvPr/>
          </p:nvSpPr>
          <p:spPr>
            <a:xfrm>
              <a:off x="2901317" y="2874755"/>
              <a:ext cx="184731" cy="230832"/>
            </a:xfrm>
            <a:prstGeom prst="rect">
              <a:avLst/>
            </a:prstGeom>
            <a:noFill/>
          </p:spPr>
          <p:txBody>
            <a:bodyPr wrap="none" rtlCol="0" anchor="ctr">
              <a:spAutoFit/>
            </a:bodyPr>
            <a:lstStyle/>
            <a:p>
              <a:pPr algn="ctr"/>
              <a:endParaRPr lang="en-US" sz="900" dirty="0"/>
            </a:p>
          </p:txBody>
        </p:sp>
      </p:grpSp>
      <p:cxnSp>
        <p:nvCxnSpPr>
          <p:cNvPr id="84" name="Straight Arrow Connector 83"/>
          <p:cNvCxnSpPr>
            <a:cxnSpLocks/>
            <a:stCxn id="71" idx="0"/>
            <a:endCxn id="82" idx="2"/>
          </p:cNvCxnSpPr>
          <p:nvPr/>
        </p:nvCxnSpPr>
        <p:spPr>
          <a:xfrm flipH="1" flipV="1">
            <a:off x="4749816" y="3055902"/>
            <a:ext cx="7550" cy="81195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a:stCxn id="82" idx="3"/>
            <a:endCxn id="80" idx="1"/>
          </p:cNvCxnSpPr>
          <p:nvPr/>
        </p:nvCxnSpPr>
        <p:spPr>
          <a:xfrm>
            <a:off x="5249971" y="2717213"/>
            <a:ext cx="243457" cy="510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6" name="Rectangle 85"/>
          <p:cNvSpPr/>
          <p:nvPr/>
        </p:nvSpPr>
        <p:spPr>
          <a:xfrm>
            <a:off x="1710736" y="2165949"/>
            <a:ext cx="4649685" cy="2865766"/>
          </a:xfrm>
          <a:prstGeom prst="rect">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lowchart: Summing Junction 86"/>
          <p:cNvSpPr/>
          <p:nvPr/>
        </p:nvSpPr>
        <p:spPr>
          <a:xfrm>
            <a:off x="2254869" y="4004798"/>
            <a:ext cx="179905" cy="170593"/>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Box 95"/>
          <p:cNvSpPr txBox="1"/>
          <p:nvPr/>
        </p:nvSpPr>
        <p:spPr>
          <a:xfrm>
            <a:off x="7661682" y="2141141"/>
            <a:ext cx="962056" cy="430887"/>
          </a:xfrm>
          <a:prstGeom prst="rect">
            <a:avLst/>
          </a:prstGeom>
          <a:noFill/>
        </p:spPr>
        <p:txBody>
          <a:bodyPr wrap="square" rtlCol="0">
            <a:spAutoFit/>
          </a:bodyPr>
          <a:lstStyle/>
          <a:p>
            <a:pPr algn="ctr"/>
            <a:r>
              <a:rPr lang="en-US" sz="1100" b="1" dirty="0">
                <a:solidFill>
                  <a:schemeClr val="accent2"/>
                </a:solidFill>
              </a:rPr>
              <a:t>Base Camp </a:t>
            </a:r>
          </a:p>
          <a:p>
            <a:pPr algn="ctr"/>
            <a:r>
              <a:rPr lang="en-US" sz="1100" b="1" dirty="0">
                <a:solidFill>
                  <a:schemeClr val="accent2"/>
                </a:solidFill>
              </a:rPr>
              <a:t>Boundary</a:t>
            </a:r>
          </a:p>
        </p:txBody>
      </p:sp>
      <p:cxnSp>
        <p:nvCxnSpPr>
          <p:cNvPr id="97" name="Elbow Connector 96"/>
          <p:cNvCxnSpPr>
            <a:stCxn id="96" idx="2"/>
            <a:endCxn id="61" idx="3"/>
          </p:cNvCxnSpPr>
          <p:nvPr/>
        </p:nvCxnSpPr>
        <p:spPr>
          <a:xfrm rot="5400000">
            <a:off x="7565906" y="2654212"/>
            <a:ext cx="658988" cy="494621"/>
          </a:xfrm>
          <a:prstGeom prst="bentConnector2">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4861562" y="5132584"/>
            <a:ext cx="1153802" cy="261610"/>
          </a:xfrm>
          <a:prstGeom prst="rect">
            <a:avLst/>
          </a:prstGeom>
          <a:noFill/>
        </p:spPr>
        <p:txBody>
          <a:bodyPr wrap="square" rtlCol="0">
            <a:spAutoFit/>
          </a:bodyPr>
          <a:lstStyle/>
          <a:p>
            <a:pPr algn="ctr"/>
            <a:r>
              <a:rPr lang="en-US" sz="1100" b="1" dirty="0">
                <a:solidFill>
                  <a:srgbClr val="00B0F0"/>
                </a:solidFill>
              </a:rPr>
              <a:t>Water System 1</a:t>
            </a:r>
          </a:p>
        </p:txBody>
      </p:sp>
      <p:cxnSp>
        <p:nvCxnSpPr>
          <p:cNvPr id="99" name="Straight Arrow Connector 98"/>
          <p:cNvCxnSpPr>
            <a:stCxn id="98" idx="1"/>
            <a:endCxn id="68" idx="2"/>
          </p:cNvCxnSpPr>
          <p:nvPr/>
        </p:nvCxnSpPr>
        <p:spPr>
          <a:xfrm flipH="1" flipV="1">
            <a:off x="4620488" y="4901525"/>
            <a:ext cx="241074" cy="361864"/>
          </a:xfrm>
          <a:prstGeom prst="straightConnector1">
            <a:avLst/>
          </a:prstGeom>
          <a:ln w="127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Elbow Connector 99"/>
          <p:cNvCxnSpPr>
            <a:stCxn id="58" idx="5"/>
            <a:endCxn id="111" idx="2"/>
          </p:cNvCxnSpPr>
          <p:nvPr/>
        </p:nvCxnSpPr>
        <p:spPr>
          <a:xfrm flipV="1">
            <a:off x="2579172" y="1986513"/>
            <a:ext cx="955860" cy="2226775"/>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3541284" y="5203896"/>
            <a:ext cx="1117996" cy="261610"/>
          </a:xfrm>
          <a:prstGeom prst="rect">
            <a:avLst/>
          </a:prstGeom>
          <a:noFill/>
        </p:spPr>
        <p:txBody>
          <a:bodyPr wrap="square" rtlCol="0">
            <a:spAutoFit/>
          </a:bodyPr>
          <a:lstStyle/>
          <a:p>
            <a:pPr algn="ctr"/>
            <a:r>
              <a:rPr lang="en-US" sz="1100" b="1" dirty="0">
                <a:solidFill>
                  <a:schemeClr val="accent6">
                    <a:lumMod val="75000"/>
                  </a:schemeClr>
                </a:solidFill>
              </a:rPr>
              <a:t>Water System 2</a:t>
            </a:r>
          </a:p>
        </p:txBody>
      </p:sp>
      <p:cxnSp>
        <p:nvCxnSpPr>
          <p:cNvPr id="102" name="Straight Arrow Connector 101"/>
          <p:cNvCxnSpPr>
            <a:stCxn id="101" idx="0"/>
            <a:endCxn id="86" idx="2"/>
          </p:cNvCxnSpPr>
          <p:nvPr/>
        </p:nvCxnSpPr>
        <p:spPr>
          <a:xfrm flipH="1" flipV="1">
            <a:off x="4035579" y="5031717"/>
            <a:ext cx="64705" cy="172181"/>
          </a:xfrm>
          <a:prstGeom prst="straightConnector1">
            <a:avLst/>
          </a:prstGeom>
          <a:ln w="127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294874" y="2411408"/>
            <a:ext cx="1117996" cy="261610"/>
          </a:xfrm>
          <a:prstGeom prst="rect">
            <a:avLst/>
          </a:prstGeom>
          <a:noFill/>
        </p:spPr>
        <p:txBody>
          <a:bodyPr wrap="square" rtlCol="0">
            <a:spAutoFit/>
          </a:bodyPr>
          <a:lstStyle/>
          <a:p>
            <a:pPr algn="ctr"/>
            <a:r>
              <a:rPr lang="en-US" sz="1100" b="1" dirty="0">
                <a:solidFill>
                  <a:srgbClr val="7030A0"/>
                </a:solidFill>
              </a:rPr>
              <a:t>Water System 3</a:t>
            </a:r>
          </a:p>
        </p:txBody>
      </p:sp>
      <p:cxnSp>
        <p:nvCxnSpPr>
          <p:cNvPr id="104" name="Straight Arrow Connector 103"/>
          <p:cNvCxnSpPr>
            <a:stCxn id="103" idx="2"/>
            <a:endCxn id="75" idx="1"/>
          </p:cNvCxnSpPr>
          <p:nvPr/>
        </p:nvCxnSpPr>
        <p:spPr>
          <a:xfrm>
            <a:off x="853872" y="2673018"/>
            <a:ext cx="691200" cy="279594"/>
          </a:xfrm>
          <a:prstGeom prst="straightConnector1">
            <a:avLst/>
          </a:prstGeom>
          <a:ln w="127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1987185" y="4523336"/>
            <a:ext cx="742512" cy="230832"/>
          </a:xfrm>
          <a:prstGeom prst="rect">
            <a:avLst/>
          </a:prstGeom>
          <a:noFill/>
        </p:spPr>
        <p:txBody>
          <a:bodyPr wrap="none" rtlCol="0" anchor="ctr">
            <a:spAutoFit/>
          </a:bodyPr>
          <a:lstStyle/>
          <a:p>
            <a:pPr algn="ctr"/>
            <a:r>
              <a:rPr lang="en-US" sz="900" dirty="0"/>
              <a:t>Host Nation</a:t>
            </a:r>
          </a:p>
        </p:txBody>
      </p:sp>
      <p:grpSp>
        <p:nvGrpSpPr>
          <p:cNvPr id="107" name="Group 106"/>
          <p:cNvGrpSpPr/>
          <p:nvPr/>
        </p:nvGrpSpPr>
        <p:grpSpPr>
          <a:xfrm>
            <a:off x="3159769" y="1211767"/>
            <a:ext cx="750526" cy="774746"/>
            <a:chOff x="7160953" y="3576598"/>
            <a:chExt cx="750526" cy="774746"/>
          </a:xfrm>
        </p:grpSpPr>
        <p:grpSp>
          <p:nvGrpSpPr>
            <p:cNvPr id="109" name="Group 108"/>
            <p:cNvGrpSpPr/>
            <p:nvPr/>
          </p:nvGrpSpPr>
          <p:grpSpPr>
            <a:xfrm>
              <a:off x="7196177" y="3576598"/>
              <a:ext cx="635479" cy="579902"/>
              <a:chOff x="5581291" y="3734072"/>
              <a:chExt cx="983411" cy="983410"/>
            </a:xfrm>
          </p:grpSpPr>
          <p:sp>
            <p:nvSpPr>
              <p:cNvPr id="112" name="Rectangle 111"/>
              <p:cNvSpPr/>
              <p:nvPr/>
            </p:nvSpPr>
            <p:spPr>
              <a:xfrm>
                <a:off x="5650302" y="380308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113" name="Rectangle 112"/>
              <p:cNvSpPr/>
              <p:nvPr/>
            </p:nvSpPr>
            <p:spPr>
              <a:xfrm>
                <a:off x="5581291" y="373407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OPS</a:t>
                </a:r>
              </a:p>
            </p:txBody>
          </p:sp>
        </p:grpSp>
        <p:sp>
          <p:nvSpPr>
            <p:cNvPr id="111" name="TextBox 110"/>
            <p:cNvSpPr txBox="1"/>
            <p:nvPr/>
          </p:nvSpPr>
          <p:spPr>
            <a:xfrm>
              <a:off x="7160953" y="4120512"/>
              <a:ext cx="750526" cy="230832"/>
            </a:xfrm>
            <a:prstGeom prst="rect">
              <a:avLst/>
            </a:prstGeom>
            <a:noFill/>
          </p:spPr>
          <p:txBody>
            <a:bodyPr wrap="none" rtlCol="0" anchor="ctr">
              <a:spAutoFit/>
            </a:bodyPr>
            <a:lstStyle/>
            <a:p>
              <a:pPr algn="ctr"/>
              <a:r>
                <a:rPr lang="en-US" sz="900" dirty="0"/>
                <a:t>10 buildings</a:t>
              </a:r>
            </a:p>
          </p:txBody>
        </p:sp>
      </p:grpSp>
      <p:grpSp>
        <p:nvGrpSpPr>
          <p:cNvPr id="88" name="Group 87">
            <a:extLst>
              <a:ext uri="{FF2B5EF4-FFF2-40B4-BE49-F238E27FC236}">
                <a16:creationId xmlns:a16="http://schemas.microsoft.com/office/drawing/2014/main" id="{D0197100-2958-4F59-B8D6-AB0F72312C0E}"/>
              </a:ext>
            </a:extLst>
          </p:cNvPr>
          <p:cNvGrpSpPr/>
          <p:nvPr/>
        </p:nvGrpSpPr>
        <p:grpSpPr>
          <a:xfrm>
            <a:off x="126818" y="5313782"/>
            <a:ext cx="1084521" cy="1271048"/>
            <a:chOff x="550257" y="4619123"/>
            <a:chExt cx="1084521" cy="1271048"/>
          </a:xfrm>
          <a:solidFill>
            <a:schemeClr val="accent4">
              <a:lumMod val="20000"/>
              <a:lumOff val="80000"/>
            </a:schemeClr>
          </a:solidFill>
        </p:grpSpPr>
        <p:sp>
          <p:nvSpPr>
            <p:cNvPr id="89" name="Rectangle 88">
              <a:extLst>
                <a:ext uri="{FF2B5EF4-FFF2-40B4-BE49-F238E27FC236}">
                  <a16:creationId xmlns:a16="http://schemas.microsoft.com/office/drawing/2014/main" id="{7A816D7E-1ADA-43C7-87EC-005CB01EE425}"/>
                </a:ext>
              </a:extLst>
            </p:cNvPr>
            <p:cNvSpPr/>
            <p:nvPr/>
          </p:nvSpPr>
          <p:spPr>
            <a:xfrm>
              <a:off x="550257" y="4619123"/>
              <a:ext cx="1084521" cy="12710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CA7B2FCF-EF5D-4918-BFC3-AC926032C8C1}"/>
                </a:ext>
              </a:extLst>
            </p:cNvPr>
            <p:cNvSpPr txBox="1"/>
            <p:nvPr/>
          </p:nvSpPr>
          <p:spPr>
            <a:xfrm>
              <a:off x="890870" y="5269503"/>
              <a:ext cx="715459" cy="230832"/>
            </a:xfrm>
            <a:prstGeom prst="rect">
              <a:avLst/>
            </a:prstGeom>
            <a:grpFill/>
          </p:spPr>
          <p:txBody>
            <a:bodyPr wrap="square" rtlCol="0" anchor="ctr">
              <a:spAutoFit/>
            </a:bodyPr>
            <a:lstStyle/>
            <a:p>
              <a:r>
                <a:rPr lang="en-US" sz="900" dirty="0"/>
                <a:t>Disinfected</a:t>
              </a:r>
            </a:p>
          </p:txBody>
        </p:sp>
        <p:sp>
          <p:nvSpPr>
            <p:cNvPr id="91" name="Flowchart: Summing Junction 90">
              <a:extLst>
                <a:ext uri="{FF2B5EF4-FFF2-40B4-BE49-F238E27FC236}">
                  <a16:creationId xmlns:a16="http://schemas.microsoft.com/office/drawing/2014/main" id="{905467A5-C7C7-405E-812B-54ACBC6558F6}"/>
                </a:ext>
              </a:extLst>
            </p:cNvPr>
            <p:cNvSpPr/>
            <p:nvPr/>
          </p:nvSpPr>
          <p:spPr>
            <a:xfrm>
              <a:off x="638576" y="493486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lowchart: Connector 91">
              <a:extLst>
                <a:ext uri="{FF2B5EF4-FFF2-40B4-BE49-F238E27FC236}">
                  <a16:creationId xmlns:a16="http://schemas.microsoft.com/office/drawing/2014/main" id="{7EC66007-A9B3-4609-85AC-71EDF27F83B4}"/>
                </a:ext>
              </a:extLst>
            </p:cNvPr>
            <p:cNvSpPr/>
            <p:nvPr/>
          </p:nvSpPr>
          <p:spPr>
            <a:xfrm>
              <a:off x="635090" y="557159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grpSp>
          <p:nvGrpSpPr>
            <p:cNvPr id="93" name="Group 92">
              <a:extLst>
                <a:ext uri="{FF2B5EF4-FFF2-40B4-BE49-F238E27FC236}">
                  <a16:creationId xmlns:a16="http://schemas.microsoft.com/office/drawing/2014/main" id="{8D8E20BA-B58E-4053-A650-3335B9E13BD8}"/>
                </a:ext>
              </a:extLst>
            </p:cNvPr>
            <p:cNvGrpSpPr/>
            <p:nvPr/>
          </p:nvGrpSpPr>
          <p:grpSpPr>
            <a:xfrm>
              <a:off x="635090" y="5245657"/>
              <a:ext cx="255916" cy="250995"/>
              <a:chOff x="2321483" y="5493137"/>
              <a:chExt cx="255916" cy="250995"/>
            </a:xfrm>
            <a:grpFill/>
          </p:grpSpPr>
          <p:sp>
            <p:nvSpPr>
              <p:cNvPr id="115" name="Flowchart: Connector 114">
                <a:extLst>
                  <a:ext uri="{FF2B5EF4-FFF2-40B4-BE49-F238E27FC236}">
                    <a16:creationId xmlns:a16="http://schemas.microsoft.com/office/drawing/2014/main" id="{F113AE19-B7E9-4CC0-B63F-E54669065A6E}"/>
                  </a:ext>
                </a:extLst>
              </p:cNvPr>
              <p:cNvSpPr/>
              <p:nvPr/>
            </p:nvSpPr>
            <p:spPr>
              <a:xfrm>
                <a:off x="2321483" y="549313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16" name="Straight Connector 115">
                <a:extLst>
                  <a:ext uri="{FF2B5EF4-FFF2-40B4-BE49-F238E27FC236}">
                    <a16:creationId xmlns:a16="http://schemas.microsoft.com/office/drawing/2014/main" id="{1972DFF4-44DC-4B3B-A3B7-F34920BB7236}"/>
                  </a:ext>
                </a:extLst>
              </p:cNvPr>
              <p:cNvCxnSpPr>
                <a:stCxn id="115" idx="3"/>
                <a:endCxn id="115" idx="7"/>
              </p:cNvCxnSpPr>
              <p:nvPr/>
            </p:nvCxnSpPr>
            <p:spPr>
              <a:xfrm flipV="1">
                <a:off x="2358961" y="5529894"/>
                <a:ext cx="180960" cy="177481"/>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4" name="TextBox 93">
              <a:extLst>
                <a:ext uri="{FF2B5EF4-FFF2-40B4-BE49-F238E27FC236}">
                  <a16:creationId xmlns:a16="http://schemas.microsoft.com/office/drawing/2014/main" id="{755EF753-5FD8-4115-92EC-09C009D298F2}"/>
                </a:ext>
              </a:extLst>
            </p:cNvPr>
            <p:cNvSpPr txBox="1"/>
            <p:nvPr/>
          </p:nvSpPr>
          <p:spPr>
            <a:xfrm>
              <a:off x="565943" y="4645853"/>
              <a:ext cx="1068534" cy="230832"/>
            </a:xfrm>
            <a:prstGeom prst="rect">
              <a:avLst/>
            </a:prstGeom>
            <a:grpFill/>
          </p:spPr>
          <p:txBody>
            <a:bodyPr wrap="square" rtlCol="0" anchor="ctr">
              <a:spAutoFit/>
            </a:bodyPr>
            <a:lstStyle/>
            <a:p>
              <a:r>
                <a:rPr lang="en-US" sz="900" b="1" dirty="0"/>
                <a:t>Water Quality:</a:t>
              </a:r>
            </a:p>
          </p:txBody>
        </p:sp>
        <p:sp>
          <p:nvSpPr>
            <p:cNvPr id="95" name="TextBox 94">
              <a:extLst>
                <a:ext uri="{FF2B5EF4-FFF2-40B4-BE49-F238E27FC236}">
                  <a16:creationId xmlns:a16="http://schemas.microsoft.com/office/drawing/2014/main" id="{B94329F7-0D3C-4AA0-AB41-DE7A1F210863}"/>
                </a:ext>
              </a:extLst>
            </p:cNvPr>
            <p:cNvSpPr txBox="1"/>
            <p:nvPr/>
          </p:nvSpPr>
          <p:spPr>
            <a:xfrm>
              <a:off x="885178" y="4939880"/>
              <a:ext cx="726841" cy="230832"/>
            </a:xfrm>
            <a:prstGeom prst="rect">
              <a:avLst/>
            </a:prstGeom>
            <a:grpFill/>
          </p:spPr>
          <p:txBody>
            <a:bodyPr wrap="square" rtlCol="0" anchor="ctr">
              <a:spAutoFit/>
            </a:bodyPr>
            <a:lstStyle/>
            <a:p>
              <a:r>
                <a:rPr lang="en-US" sz="900" dirty="0"/>
                <a:t>Untreated</a:t>
              </a:r>
            </a:p>
          </p:txBody>
        </p:sp>
        <p:sp>
          <p:nvSpPr>
            <p:cNvPr id="114" name="TextBox 113">
              <a:extLst>
                <a:ext uri="{FF2B5EF4-FFF2-40B4-BE49-F238E27FC236}">
                  <a16:creationId xmlns:a16="http://schemas.microsoft.com/office/drawing/2014/main" id="{DDC09396-4E24-4653-9E8A-4D600FA7E83E}"/>
                </a:ext>
              </a:extLst>
            </p:cNvPr>
            <p:cNvSpPr txBox="1"/>
            <p:nvPr/>
          </p:nvSpPr>
          <p:spPr>
            <a:xfrm>
              <a:off x="906535" y="5581678"/>
              <a:ext cx="727942" cy="230832"/>
            </a:xfrm>
            <a:prstGeom prst="rect">
              <a:avLst/>
            </a:prstGeom>
            <a:grpFill/>
          </p:spPr>
          <p:txBody>
            <a:bodyPr wrap="square" rtlCol="0" anchor="ctr">
              <a:spAutoFit/>
            </a:bodyPr>
            <a:lstStyle/>
            <a:p>
              <a:r>
                <a:rPr lang="en-US" sz="900" dirty="0"/>
                <a:t>Treated  </a:t>
              </a:r>
            </a:p>
          </p:txBody>
        </p:sp>
      </p:grpSp>
      <p:sp>
        <p:nvSpPr>
          <p:cNvPr id="3" name="Flowchart: Summing Junction 2">
            <a:extLst>
              <a:ext uri="{FF2B5EF4-FFF2-40B4-BE49-F238E27FC236}">
                <a16:creationId xmlns:a16="http://schemas.microsoft.com/office/drawing/2014/main" id="{DC989709-AB71-3104-BB64-41C51F9013DD}"/>
              </a:ext>
            </a:extLst>
          </p:cNvPr>
          <p:cNvSpPr/>
          <p:nvPr/>
        </p:nvSpPr>
        <p:spPr>
          <a:xfrm>
            <a:off x="3375416" y="1270642"/>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1276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3758"/>
            <a:ext cx="7886700" cy="675944"/>
          </a:xfrm>
        </p:spPr>
        <p:txBody>
          <a:bodyPr/>
          <a:lstStyle/>
          <a:p>
            <a:r>
              <a:rPr lang="en-US" dirty="0"/>
              <a:t>Example Water System Diagram #8 (Team House)</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sp>
        <p:nvSpPr>
          <p:cNvPr id="59" name="Rounded Rectangle 58"/>
          <p:cNvSpPr/>
          <p:nvPr/>
        </p:nvSpPr>
        <p:spPr>
          <a:xfrm>
            <a:off x="1898236" y="5830514"/>
            <a:ext cx="6721364" cy="61828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Commentary</a:t>
            </a:r>
          </a:p>
          <a:p>
            <a:r>
              <a:rPr lang="en-US" sz="1000" dirty="0">
                <a:solidFill>
                  <a:schemeClr val="tx1"/>
                </a:solidFill>
              </a:rPr>
              <a:t>The diagramming tool can also be used for team houses.  In this example, within a team house there are multiple points of use, in the kitchen and the bathroom, and the water container is also part of the team house. </a:t>
            </a:r>
          </a:p>
        </p:txBody>
      </p:sp>
      <p:grpSp>
        <p:nvGrpSpPr>
          <p:cNvPr id="88" name="Group 87"/>
          <p:cNvGrpSpPr/>
          <p:nvPr/>
        </p:nvGrpSpPr>
        <p:grpSpPr>
          <a:xfrm>
            <a:off x="1715049" y="2154606"/>
            <a:ext cx="1707519" cy="1064999"/>
            <a:chOff x="334790" y="1881180"/>
            <a:chExt cx="1707519" cy="1064999"/>
          </a:xfrm>
        </p:grpSpPr>
        <p:grpSp>
          <p:nvGrpSpPr>
            <p:cNvPr id="89" name="Group 88"/>
            <p:cNvGrpSpPr/>
            <p:nvPr/>
          </p:nvGrpSpPr>
          <p:grpSpPr>
            <a:xfrm>
              <a:off x="718866" y="1881180"/>
              <a:ext cx="937405" cy="663600"/>
              <a:chOff x="718866" y="1881180"/>
              <a:chExt cx="937405" cy="663600"/>
            </a:xfrm>
          </p:grpSpPr>
          <p:sp>
            <p:nvSpPr>
              <p:cNvPr id="91" name="Isosceles Triangle 90"/>
              <p:cNvSpPr/>
              <p:nvPr/>
            </p:nvSpPr>
            <p:spPr>
              <a:xfrm>
                <a:off x="718866" y="1881180"/>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MW</a:t>
                </a:r>
              </a:p>
            </p:txBody>
          </p:sp>
          <p:sp>
            <p:nvSpPr>
              <p:cNvPr id="92" name="Flowchart: Summing Junction 91"/>
              <p:cNvSpPr/>
              <p:nvPr/>
            </p:nvSpPr>
            <p:spPr>
              <a:xfrm>
                <a:off x="1072548" y="200951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0" name="TextBox 89"/>
            <p:cNvSpPr txBox="1"/>
            <p:nvPr/>
          </p:nvSpPr>
          <p:spPr>
            <a:xfrm>
              <a:off x="334790" y="2576847"/>
              <a:ext cx="1707519" cy="369332"/>
            </a:xfrm>
            <a:prstGeom prst="rect">
              <a:avLst/>
            </a:prstGeom>
            <a:noFill/>
          </p:spPr>
          <p:txBody>
            <a:bodyPr wrap="none" rtlCol="0" anchor="ctr">
              <a:spAutoFit/>
            </a:bodyPr>
            <a:lstStyle/>
            <a:p>
              <a:pPr algn="ctr"/>
              <a:r>
                <a:rPr lang="en-US" sz="900" dirty="0"/>
                <a:t>Untreated (unknown treatment)</a:t>
              </a:r>
            </a:p>
            <a:p>
              <a:pPr algn="ctr"/>
              <a:r>
                <a:rPr lang="en-US" sz="900" dirty="0"/>
                <a:t>municipal water source</a:t>
              </a:r>
            </a:p>
          </p:txBody>
        </p:sp>
      </p:grpSp>
      <p:sp>
        <p:nvSpPr>
          <p:cNvPr id="94" name="TextBox 93"/>
          <p:cNvSpPr txBox="1"/>
          <p:nvPr/>
        </p:nvSpPr>
        <p:spPr>
          <a:xfrm>
            <a:off x="5821542" y="3902566"/>
            <a:ext cx="184731" cy="230832"/>
          </a:xfrm>
          <a:prstGeom prst="rect">
            <a:avLst/>
          </a:prstGeom>
          <a:noFill/>
        </p:spPr>
        <p:txBody>
          <a:bodyPr wrap="none" rtlCol="0" anchor="ctr">
            <a:spAutoFit/>
          </a:bodyPr>
          <a:lstStyle/>
          <a:p>
            <a:pPr algn="ctr"/>
            <a:endParaRPr lang="en-US" sz="900" dirty="0"/>
          </a:p>
        </p:txBody>
      </p:sp>
      <p:grpSp>
        <p:nvGrpSpPr>
          <p:cNvPr id="115" name="Group 114"/>
          <p:cNvGrpSpPr/>
          <p:nvPr/>
        </p:nvGrpSpPr>
        <p:grpSpPr>
          <a:xfrm>
            <a:off x="5139525" y="2159167"/>
            <a:ext cx="1175103" cy="886317"/>
            <a:chOff x="2460580" y="2219270"/>
            <a:chExt cx="1105257" cy="886317"/>
          </a:xfrm>
        </p:grpSpPr>
        <p:sp>
          <p:nvSpPr>
            <p:cNvPr id="116" name="Diamond 115"/>
            <p:cNvSpPr/>
            <p:nvPr/>
          </p:nvSpPr>
          <p:spPr>
            <a:xfrm>
              <a:off x="2460580" y="2219270"/>
              <a:ext cx="1105257" cy="677375"/>
            </a:xfrm>
            <a:prstGeom prst="diamond">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Aspen 1800BC</a:t>
              </a:r>
            </a:p>
          </p:txBody>
        </p:sp>
        <p:sp>
          <p:nvSpPr>
            <p:cNvPr id="117" name="TextBox 116"/>
            <p:cNvSpPr txBox="1"/>
            <p:nvPr/>
          </p:nvSpPr>
          <p:spPr>
            <a:xfrm>
              <a:off x="2505029" y="2874755"/>
              <a:ext cx="977306" cy="230832"/>
            </a:xfrm>
            <a:prstGeom prst="rect">
              <a:avLst/>
            </a:prstGeom>
            <a:noFill/>
          </p:spPr>
          <p:txBody>
            <a:bodyPr wrap="none" rtlCol="0" anchor="ctr">
              <a:spAutoFit/>
            </a:bodyPr>
            <a:lstStyle/>
            <a:p>
              <a:pPr algn="ctr"/>
              <a:r>
                <a:rPr lang="en-US" sz="900" dirty="0"/>
                <a:t>Treatment system</a:t>
              </a:r>
            </a:p>
          </p:txBody>
        </p:sp>
      </p:grpSp>
      <p:grpSp>
        <p:nvGrpSpPr>
          <p:cNvPr id="126" name="Group 125"/>
          <p:cNvGrpSpPr/>
          <p:nvPr/>
        </p:nvGrpSpPr>
        <p:grpSpPr>
          <a:xfrm>
            <a:off x="5146364" y="3344950"/>
            <a:ext cx="1148070" cy="773435"/>
            <a:chOff x="6907636" y="2498718"/>
            <a:chExt cx="1148070" cy="773435"/>
          </a:xfrm>
        </p:grpSpPr>
        <p:sp>
          <p:nvSpPr>
            <p:cNvPr id="128" name="Rectangle 127"/>
            <p:cNvSpPr/>
            <p:nvPr/>
          </p:nvSpPr>
          <p:spPr>
            <a:xfrm>
              <a:off x="7196177" y="2498718"/>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SH</a:t>
              </a:r>
            </a:p>
          </p:txBody>
        </p:sp>
        <p:sp>
          <p:nvSpPr>
            <p:cNvPr id="129" name="TextBox 128"/>
            <p:cNvSpPr txBox="1"/>
            <p:nvPr/>
          </p:nvSpPr>
          <p:spPr>
            <a:xfrm>
              <a:off x="6907636" y="3041321"/>
              <a:ext cx="1148070" cy="230832"/>
            </a:xfrm>
            <a:prstGeom prst="rect">
              <a:avLst/>
            </a:prstGeom>
            <a:noFill/>
          </p:spPr>
          <p:txBody>
            <a:bodyPr wrap="none" rtlCol="0" anchor="ctr">
              <a:spAutoFit/>
            </a:bodyPr>
            <a:lstStyle/>
            <a:p>
              <a:pPr algn="ctr"/>
              <a:r>
                <a:rPr lang="en-US" sz="900" dirty="0"/>
                <a:t>Team House Shower</a:t>
              </a:r>
            </a:p>
          </p:txBody>
        </p:sp>
      </p:grpSp>
      <p:grpSp>
        <p:nvGrpSpPr>
          <p:cNvPr id="133" name="Group 132"/>
          <p:cNvGrpSpPr/>
          <p:nvPr/>
        </p:nvGrpSpPr>
        <p:grpSpPr>
          <a:xfrm>
            <a:off x="5169229" y="4174717"/>
            <a:ext cx="1120820" cy="773435"/>
            <a:chOff x="6921262" y="2498718"/>
            <a:chExt cx="1120820" cy="773435"/>
          </a:xfrm>
        </p:grpSpPr>
        <p:sp>
          <p:nvSpPr>
            <p:cNvPr id="135" name="Rectangle 134"/>
            <p:cNvSpPr/>
            <p:nvPr/>
          </p:nvSpPr>
          <p:spPr>
            <a:xfrm>
              <a:off x="7196177" y="2498718"/>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L</a:t>
              </a:r>
            </a:p>
          </p:txBody>
        </p:sp>
        <p:sp>
          <p:nvSpPr>
            <p:cNvPr id="136" name="TextBox 135"/>
            <p:cNvSpPr txBox="1"/>
            <p:nvPr/>
          </p:nvSpPr>
          <p:spPr>
            <a:xfrm>
              <a:off x="6921262" y="3041321"/>
              <a:ext cx="1120820" cy="230832"/>
            </a:xfrm>
            <a:prstGeom prst="rect">
              <a:avLst/>
            </a:prstGeom>
            <a:noFill/>
          </p:spPr>
          <p:txBody>
            <a:bodyPr wrap="none" rtlCol="0" anchor="ctr">
              <a:spAutoFit/>
            </a:bodyPr>
            <a:lstStyle/>
            <a:p>
              <a:pPr algn="ctr"/>
              <a:r>
                <a:rPr lang="en-US" sz="900" dirty="0"/>
                <a:t>Team House Latrine</a:t>
              </a:r>
            </a:p>
          </p:txBody>
        </p:sp>
      </p:grpSp>
      <p:grpSp>
        <p:nvGrpSpPr>
          <p:cNvPr id="3" name="Group 2"/>
          <p:cNvGrpSpPr/>
          <p:nvPr/>
        </p:nvGrpSpPr>
        <p:grpSpPr>
          <a:xfrm>
            <a:off x="6491610" y="2204027"/>
            <a:ext cx="1146468" cy="787235"/>
            <a:chOff x="6800454" y="2208001"/>
            <a:chExt cx="1146468" cy="787235"/>
          </a:xfrm>
        </p:grpSpPr>
        <p:sp>
          <p:nvSpPr>
            <p:cNvPr id="137" name="Rectangle 136"/>
            <p:cNvSpPr/>
            <p:nvPr/>
          </p:nvSpPr>
          <p:spPr>
            <a:xfrm>
              <a:off x="7078952" y="2208001"/>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KITCH</a:t>
              </a:r>
            </a:p>
          </p:txBody>
        </p:sp>
        <p:sp>
          <p:nvSpPr>
            <p:cNvPr id="138" name="TextBox 137"/>
            <p:cNvSpPr txBox="1"/>
            <p:nvPr/>
          </p:nvSpPr>
          <p:spPr>
            <a:xfrm>
              <a:off x="6800454" y="2764404"/>
              <a:ext cx="1146468" cy="230832"/>
            </a:xfrm>
            <a:prstGeom prst="rect">
              <a:avLst/>
            </a:prstGeom>
            <a:noFill/>
          </p:spPr>
          <p:txBody>
            <a:bodyPr wrap="none" rtlCol="0" anchor="ctr">
              <a:spAutoFit/>
            </a:bodyPr>
            <a:lstStyle/>
            <a:p>
              <a:pPr algn="ctr"/>
              <a:r>
                <a:rPr lang="en-US" sz="900" dirty="0"/>
                <a:t>Team House Kitchen</a:t>
              </a:r>
            </a:p>
          </p:txBody>
        </p:sp>
      </p:grpSp>
      <p:cxnSp>
        <p:nvCxnSpPr>
          <p:cNvPr id="139" name="Straight Arrow Connector 138"/>
          <p:cNvCxnSpPr>
            <a:stCxn id="116" idx="3"/>
            <a:endCxn id="137" idx="1"/>
          </p:cNvCxnSpPr>
          <p:nvPr/>
        </p:nvCxnSpPr>
        <p:spPr>
          <a:xfrm flipV="1">
            <a:off x="6314626" y="2488228"/>
            <a:ext cx="455482" cy="962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a:cxnSpLocks/>
            <a:stCxn id="7" idx="6"/>
            <a:endCxn id="116" idx="1"/>
          </p:cNvCxnSpPr>
          <p:nvPr/>
        </p:nvCxnSpPr>
        <p:spPr>
          <a:xfrm>
            <a:off x="4466156" y="2478625"/>
            <a:ext cx="673369" cy="1923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a:cxnSpLocks/>
            <a:stCxn id="7" idx="5"/>
            <a:endCxn id="128" idx="1"/>
          </p:cNvCxnSpPr>
          <p:nvPr/>
        </p:nvCxnSpPr>
        <p:spPr>
          <a:xfrm>
            <a:off x="4363407" y="2741420"/>
            <a:ext cx="1071498" cy="88773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a:cxnSpLocks/>
            <a:stCxn id="7" idx="5"/>
            <a:endCxn id="135" idx="1"/>
          </p:cNvCxnSpPr>
          <p:nvPr/>
        </p:nvCxnSpPr>
        <p:spPr>
          <a:xfrm>
            <a:off x="4363407" y="2741420"/>
            <a:ext cx="1080737" cy="171749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Straight Arrow Connector 142"/>
          <p:cNvCxnSpPr>
            <a:cxnSpLocks/>
            <a:stCxn id="91" idx="5"/>
            <a:endCxn id="7" idx="2"/>
          </p:cNvCxnSpPr>
          <p:nvPr/>
        </p:nvCxnSpPr>
        <p:spPr>
          <a:xfrm flipV="1">
            <a:off x="2802179" y="2478625"/>
            <a:ext cx="962362" cy="778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4" name="Rectangle 143"/>
          <p:cNvSpPr/>
          <p:nvPr/>
        </p:nvSpPr>
        <p:spPr>
          <a:xfrm>
            <a:off x="3541902" y="1895002"/>
            <a:ext cx="4106189" cy="317350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TextBox 144"/>
          <p:cNvSpPr txBox="1"/>
          <p:nvPr/>
        </p:nvSpPr>
        <p:spPr>
          <a:xfrm>
            <a:off x="6491612" y="1299586"/>
            <a:ext cx="637139" cy="430887"/>
          </a:xfrm>
          <a:prstGeom prst="rect">
            <a:avLst/>
          </a:prstGeom>
          <a:noFill/>
        </p:spPr>
        <p:txBody>
          <a:bodyPr wrap="square" rtlCol="0">
            <a:spAutoFit/>
          </a:bodyPr>
          <a:lstStyle/>
          <a:p>
            <a:pPr algn="ctr"/>
            <a:r>
              <a:rPr lang="en-US" sz="1100" b="1" dirty="0">
                <a:solidFill>
                  <a:schemeClr val="accent2"/>
                </a:solidFill>
              </a:rPr>
              <a:t>Team House</a:t>
            </a:r>
          </a:p>
        </p:txBody>
      </p:sp>
      <p:cxnSp>
        <p:nvCxnSpPr>
          <p:cNvPr id="146" name="Elbow Connector 145"/>
          <p:cNvCxnSpPr>
            <a:cxnSpLocks/>
            <a:stCxn id="145" idx="1"/>
            <a:endCxn id="144" idx="0"/>
          </p:cNvCxnSpPr>
          <p:nvPr/>
        </p:nvCxnSpPr>
        <p:spPr>
          <a:xfrm rot="10800000" flipV="1">
            <a:off x="5594998" y="1515028"/>
            <a:ext cx="896615" cy="379974"/>
          </a:xfrm>
          <a:prstGeom prst="bentConnector2">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grpSp>
        <p:nvGrpSpPr>
          <p:cNvPr id="52" name="Group 51">
            <a:extLst>
              <a:ext uri="{FF2B5EF4-FFF2-40B4-BE49-F238E27FC236}">
                <a16:creationId xmlns:a16="http://schemas.microsoft.com/office/drawing/2014/main" id="{F2D93A2A-CC47-4D4B-A33B-E970BEC824EA}"/>
              </a:ext>
            </a:extLst>
          </p:cNvPr>
          <p:cNvGrpSpPr/>
          <p:nvPr/>
        </p:nvGrpSpPr>
        <p:grpSpPr>
          <a:xfrm>
            <a:off x="126818" y="5313782"/>
            <a:ext cx="1084521" cy="1271048"/>
            <a:chOff x="550257" y="4619123"/>
            <a:chExt cx="1084521" cy="1271048"/>
          </a:xfrm>
          <a:solidFill>
            <a:schemeClr val="accent4">
              <a:lumMod val="20000"/>
              <a:lumOff val="80000"/>
            </a:schemeClr>
          </a:solidFill>
        </p:grpSpPr>
        <p:sp>
          <p:nvSpPr>
            <p:cNvPr id="53" name="Rectangle 52">
              <a:extLst>
                <a:ext uri="{FF2B5EF4-FFF2-40B4-BE49-F238E27FC236}">
                  <a16:creationId xmlns:a16="http://schemas.microsoft.com/office/drawing/2014/main" id="{73563B8C-EB9F-4CDD-8A61-803C11B64966}"/>
                </a:ext>
              </a:extLst>
            </p:cNvPr>
            <p:cNvSpPr/>
            <p:nvPr/>
          </p:nvSpPr>
          <p:spPr>
            <a:xfrm>
              <a:off x="550257" y="4619123"/>
              <a:ext cx="1084521" cy="12710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872D3A0E-2F9E-445A-AACF-C2BE88A528C6}"/>
                </a:ext>
              </a:extLst>
            </p:cNvPr>
            <p:cNvSpPr txBox="1"/>
            <p:nvPr/>
          </p:nvSpPr>
          <p:spPr>
            <a:xfrm>
              <a:off x="890870" y="5269503"/>
              <a:ext cx="715459" cy="230832"/>
            </a:xfrm>
            <a:prstGeom prst="rect">
              <a:avLst/>
            </a:prstGeom>
            <a:grpFill/>
          </p:spPr>
          <p:txBody>
            <a:bodyPr wrap="square" rtlCol="0" anchor="ctr">
              <a:spAutoFit/>
            </a:bodyPr>
            <a:lstStyle/>
            <a:p>
              <a:r>
                <a:rPr lang="en-US" sz="900" dirty="0"/>
                <a:t>Disinfected</a:t>
              </a:r>
            </a:p>
          </p:txBody>
        </p:sp>
        <p:sp>
          <p:nvSpPr>
            <p:cNvPr id="55" name="Flowchart: Summing Junction 54">
              <a:extLst>
                <a:ext uri="{FF2B5EF4-FFF2-40B4-BE49-F238E27FC236}">
                  <a16:creationId xmlns:a16="http://schemas.microsoft.com/office/drawing/2014/main" id="{79C4F4BE-6F17-4D10-BDFB-CA05A29C9561}"/>
                </a:ext>
              </a:extLst>
            </p:cNvPr>
            <p:cNvSpPr/>
            <p:nvPr/>
          </p:nvSpPr>
          <p:spPr>
            <a:xfrm>
              <a:off x="638576" y="493486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lowchart: Connector 55">
              <a:extLst>
                <a:ext uri="{FF2B5EF4-FFF2-40B4-BE49-F238E27FC236}">
                  <a16:creationId xmlns:a16="http://schemas.microsoft.com/office/drawing/2014/main" id="{2A65C978-D8AD-495A-AAC4-1A8AA5EE787E}"/>
                </a:ext>
              </a:extLst>
            </p:cNvPr>
            <p:cNvSpPr/>
            <p:nvPr/>
          </p:nvSpPr>
          <p:spPr>
            <a:xfrm>
              <a:off x="635090" y="557159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grpSp>
          <p:nvGrpSpPr>
            <p:cNvPr id="57" name="Group 56">
              <a:extLst>
                <a:ext uri="{FF2B5EF4-FFF2-40B4-BE49-F238E27FC236}">
                  <a16:creationId xmlns:a16="http://schemas.microsoft.com/office/drawing/2014/main" id="{F9CF793D-582A-4035-B451-AD7C3C868C86}"/>
                </a:ext>
              </a:extLst>
            </p:cNvPr>
            <p:cNvGrpSpPr/>
            <p:nvPr/>
          </p:nvGrpSpPr>
          <p:grpSpPr>
            <a:xfrm>
              <a:off x="635090" y="5245657"/>
              <a:ext cx="255916" cy="250995"/>
              <a:chOff x="2321483" y="5493137"/>
              <a:chExt cx="255916" cy="250995"/>
            </a:xfrm>
            <a:grpFill/>
          </p:grpSpPr>
          <p:sp>
            <p:nvSpPr>
              <p:cNvPr id="62" name="Flowchart: Connector 61">
                <a:extLst>
                  <a:ext uri="{FF2B5EF4-FFF2-40B4-BE49-F238E27FC236}">
                    <a16:creationId xmlns:a16="http://schemas.microsoft.com/office/drawing/2014/main" id="{271B346B-A311-4D48-9CF4-2749CC075630}"/>
                  </a:ext>
                </a:extLst>
              </p:cNvPr>
              <p:cNvSpPr/>
              <p:nvPr/>
            </p:nvSpPr>
            <p:spPr>
              <a:xfrm>
                <a:off x="2321483" y="549313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63" name="Straight Connector 62">
                <a:extLst>
                  <a:ext uri="{FF2B5EF4-FFF2-40B4-BE49-F238E27FC236}">
                    <a16:creationId xmlns:a16="http://schemas.microsoft.com/office/drawing/2014/main" id="{A45605D5-3A4C-42CA-A579-5938D28C9D1A}"/>
                  </a:ext>
                </a:extLst>
              </p:cNvPr>
              <p:cNvCxnSpPr>
                <a:stCxn id="62" idx="3"/>
                <a:endCxn id="62" idx="7"/>
              </p:cNvCxnSpPr>
              <p:nvPr/>
            </p:nvCxnSpPr>
            <p:spPr>
              <a:xfrm flipV="1">
                <a:off x="2358961" y="5529894"/>
                <a:ext cx="180960" cy="177481"/>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8" name="TextBox 57">
              <a:extLst>
                <a:ext uri="{FF2B5EF4-FFF2-40B4-BE49-F238E27FC236}">
                  <a16:creationId xmlns:a16="http://schemas.microsoft.com/office/drawing/2014/main" id="{BA72399E-2B02-4044-B196-24DC150FE283}"/>
                </a:ext>
              </a:extLst>
            </p:cNvPr>
            <p:cNvSpPr txBox="1"/>
            <p:nvPr/>
          </p:nvSpPr>
          <p:spPr>
            <a:xfrm>
              <a:off x="565943" y="4645853"/>
              <a:ext cx="1068534" cy="230832"/>
            </a:xfrm>
            <a:prstGeom prst="rect">
              <a:avLst/>
            </a:prstGeom>
            <a:grpFill/>
          </p:spPr>
          <p:txBody>
            <a:bodyPr wrap="square" rtlCol="0" anchor="ctr">
              <a:spAutoFit/>
            </a:bodyPr>
            <a:lstStyle/>
            <a:p>
              <a:r>
                <a:rPr lang="en-US" sz="900" b="1" dirty="0"/>
                <a:t>Water Quality:</a:t>
              </a:r>
            </a:p>
          </p:txBody>
        </p:sp>
        <p:sp>
          <p:nvSpPr>
            <p:cNvPr id="60" name="TextBox 59">
              <a:extLst>
                <a:ext uri="{FF2B5EF4-FFF2-40B4-BE49-F238E27FC236}">
                  <a16:creationId xmlns:a16="http://schemas.microsoft.com/office/drawing/2014/main" id="{1E041A67-B94E-4472-AB54-101C85B87385}"/>
                </a:ext>
              </a:extLst>
            </p:cNvPr>
            <p:cNvSpPr txBox="1"/>
            <p:nvPr/>
          </p:nvSpPr>
          <p:spPr>
            <a:xfrm>
              <a:off x="885178" y="4939880"/>
              <a:ext cx="726841" cy="230832"/>
            </a:xfrm>
            <a:prstGeom prst="rect">
              <a:avLst/>
            </a:prstGeom>
            <a:grpFill/>
          </p:spPr>
          <p:txBody>
            <a:bodyPr wrap="square" rtlCol="0" anchor="ctr">
              <a:spAutoFit/>
            </a:bodyPr>
            <a:lstStyle/>
            <a:p>
              <a:r>
                <a:rPr lang="en-US" sz="900" dirty="0"/>
                <a:t>Untreated</a:t>
              </a:r>
            </a:p>
          </p:txBody>
        </p:sp>
        <p:sp>
          <p:nvSpPr>
            <p:cNvPr id="61" name="TextBox 60">
              <a:extLst>
                <a:ext uri="{FF2B5EF4-FFF2-40B4-BE49-F238E27FC236}">
                  <a16:creationId xmlns:a16="http://schemas.microsoft.com/office/drawing/2014/main" id="{D7AB6F9A-090E-45AF-B1DD-947D7D533086}"/>
                </a:ext>
              </a:extLst>
            </p:cNvPr>
            <p:cNvSpPr txBox="1"/>
            <p:nvPr/>
          </p:nvSpPr>
          <p:spPr>
            <a:xfrm>
              <a:off x="906535" y="5581678"/>
              <a:ext cx="727942" cy="230832"/>
            </a:xfrm>
            <a:prstGeom prst="rect">
              <a:avLst/>
            </a:prstGeom>
            <a:grpFill/>
          </p:spPr>
          <p:txBody>
            <a:bodyPr wrap="square" rtlCol="0" anchor="ctr">
              <a:spAutoFit/>
            </a:bodyPr>
            <a:lstStyle/>
            <a:p>
              <a:r>
                <a:rPr lang="en-US" sz="900" dirty="0"/>
                <a:t>Treated  </a:t>
              </a:r>
            </a:p>
          </p:txBody>
        </p:sp>
      </p:grpSp>
      <p:sp>
        <p:nvSpPr>
          <p:cNvPr id="5" name="Flowchart: Summing Junction 4">
            <a:extLst>
              <a:ext uri="{FF2B5EF4-FFF2-40B4-BE49-F238E27FC236}">
                <a16:creationId xmlns:a16="http://schemas.microsoft.com/office/drawing/2014/main" id="{B0A9B0CD-2F54-155E-7D29-945B3CDC125B}"/>
              </a:ext>
            </a:extLst>
          </p:cNvPr>
          <p:cNvSpPr/>
          <p:nvPr/>
        </p:nvSpPr>
        <p:spPr>
          <a:xfrm>
            <a:off x="5594996" y="3393767"/>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Summing Junction 5">
            <a:extLst>
              <a:ext uri="{FF2B5EF4-FFF2-40B4-BE49-F238E27FC236}">
                <a16:creationId xmlns:a16="http://schemas.microsoft.com/office/drawing/2014/main" id="{BAE093AB-997F-A80F-F09E-647440D04B4F}"/>
              </a:ext>
            </a:extLst>
          </p:cNvPr>
          <p:cNvSpPr/>
          <p:nvPr/>
        </p:nvSpPr>
        <p:spPr>
          <a:xfrm>
            <a:off x="5612057" y="4224172"/>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907C0F09-28FD-FB91-B61C-624E6CCF78E6}"/>
              </a:ext>
            </a:extLst>
          </p:cNvPr>
          <p:cNvGrpSpPr/>
          <p:nvPr/>
        </p:nvGrpSpPr>
        <p:grpSpPr>
          <a:xfrm>
            <a:off x="3764541" y="2106976"/>
            <a:ext cx="701615" cy="743297"/>
            <a:chOff x="2862565" y="1470405"/>
            <a:chExt cx="701615" cy="743297"/>
          </a:xfrm>
        </p:grpSpPr>
        <p:sp>
          <p:nvSpPr>
            <p:cNvPr id="7" name="Flowchart: Connector 6">
              <a:extLst>
                <a:ext uri="{FF2B5EF4-FFF2-40B4-BE49-F238E27FC236}">
                  <a16:creationId xmlns:a16="http://schemas.microsoft.com/office/drawing/2014/main" id="{FA1F9AD4-5590-0CA2-FEAA-2FE6764BDBB0}"/>
                </a:ext>
              </a:extLst>
            </p:cNvPr>
            <p:cNvSpPr/>
            <p:nvPr/>
          </p:nvSpPr>
          <p:spPr>
            <a:xfrm>
              <a:off x="2862565" y="1470405"/>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COM</a:t>
              </a:r>
            </a:p>
          </p:txBody>
        </p:sp>
        <p:sp>
          <p:nvSpPr>
            <p:cNvPr id="8" name="Flowchart: Summing Junction 7">
              <a:extLst>
                <a:ext uri="{FF2B5EF4-FFF2-40B4-BE49-F238E27FC236}">
                  <a16:creationId xmlns:a16="http://schemas.microsoft.com/office/drawing/2014/main" id="{C0373F18-77E4-3A3E-DFEC-9F4B681D18E8}"/>
                </a:ext>
              </a:extLst>
            </p:cNvPr>
            <p:cNvSpPr/>
            <p:nvPr/>
          </p:nvSpPr>
          <p:spPr>
            <a:xfrm>
              <a:off x="3098353" y="1548254"/>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418317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3758"/>
            <a:ext cx="7886700" cy="675944"/>
          </a:xfrm>
        </p:spPr>
        <p:txBody>
          <a:bodyPr/>
          <a:lstStyle/>
          <a:p>
            <a:r>
              <a:rPr lang="en-US" dirty="0"/>
              <a:t>Example Water System Diagram #9 (Team House)</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sp>
        <p:nvSpPr>
          <p:cNvPr id="59" name="Rounded Rectangle 58"/>
          <p:cNvSpPr/>
          <p:nvPr/>
        </p:nvSpPr>
        <p:spPr>
          <a:xfrm>
            <a:off x="1898236" y="5676825"/>
            <a:ext cx="6721364" cy="77197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Commentary</a:t>
            </a:r>
          </a:p>
          <a:p>
            <a:r>
              <a:rPr lang="en-US" sz="1000" dirty="0">
                <a:solidFill>
                  <a:schemeClr val="tx1"/>
                </a:solidFill>
              </a:rPr>
              <a:t>In this team house example, a tank truck delivers host nation municipal water to a commercial water tank that is part of a team house.  Within the house there are distribution pipes from the water tank to the kitchen and the bathroom.  Within the bathroom, there are multiple points of use, a latrine, a shower, and a utility sink</a:t>
            </a:r>
          </a:p>
        </p:txBody>
      </p:sp>
      <p:grpSp>
        <p:nvGrpSpPr>
          <p:cNvPr id="69" name="Group 68"/>
          <p:cNvGrpSpPr/>
          <p:nvPr/>
        </p:nvGrpSpPr>
        <p:grpSpPr>
          <a:xfrm>
            <a:off x="1525988" y="2213774"/>
            <a:ext cx="1758815" cy="1015925"/>
            <a:chOff x="309144" y="1881180"/>
            <a:chExt cx="1758815" cy="1015925"/>
          </a:xfrm>
        </p:grpSpPr>
        <p:grpSp>
          <p:nvGrpSpPr>
            <p:cNvPr id="70" name="Group 69"/>
            <p:cNvGrpSpPr/>
            <p:nvPr/>
          </p:nvGrpSpPr>
          <p:grpSpPr>
            <a:xfrm>
              <a:off x="718866" y="1881180"/>
              <a:ext cx="937405" cy="663600"/>
              <a:chOff x="718866" y="1881180"/>
              <a:chExt cx="937405" cy="663600"/>
            </a:xfrm>
          </p:grpSpPr>
          <p:sp>
            <p:nvSpPr>
              <p:cNvPr id="72" name="Isosceles Triangle 71"/>
              <p:cNvSpPr/>
              <p:nvPr/>
            </p:nvSpPr>
            <p:spPr>
              <a:xfrm>
                <a:off x="718866" y="1881180"/>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MW</a:t>
                </a:r>
              </a:p>
            </p:txBody>
          </p:sp>
          <p:sp>
            <p:nvSpPr>
              <p:cNvPr id="73" name="Flowchart: Summing Junction 72"/>
              <p:cNvSpPr/>
              <p:nvPr/>
            </p:nvSpPr>
            <p:spPr>
              <a:xfrm>
                <a:off x="1072548" y="200951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p:cNvSpPr txBox="1"/>
            <p:nvPr/>
          </p:nvSpPr>
          <p:spPr>
            <a:xfrm>
              <a:off x="309144" y="2527773"/>
              <a:ext cx="1758815" cy="369332"/>
            </a:xfrm>
            <a:prstGeom prst="rect">
              <a:avLst/>
            </a:prstGeom>
            <a:noFill/>
          </p:spPr>
          <p:txBody>
            <a:bodyPr wrap="none" rtlCol="0" anchor="ctr">
              <a:spAutoFit/>
            </a:bodyPr>
            <a:lstStyle/>
            <a:p>
              <a:pPr algn="ctr"/>
              <a:r>
                <a:rPr lang="en-US" sz="900" dirty="0"/>
                <a:t>Untreated (unknown treatment)  </a:t>
              </a:r>
            </a:p>
            <a:p>
              <a:pPr algn="ctr"/>
              <a:r>
                <a:rPr lang="en-US" sz="900" dirty="0"/>
                <a:t>municipal water source</a:t>
              </a:r>
            </a:p>
          </p:txBody>
        </p:sp>
      </p:grpSp>
      <p:grpSp>
        <p:nvGrpSpPr>
          <p:cNvPr id="75" name="Group 74"/>
          <p:cNvGrpSpPr/>
          <p:nvPr/>
        </p:nvGrpSpPr>
        <p:grpSpPr>
          <a:xfrm>
            <a:off x="3646255" y="2176532"/>
            <a:ext cx="736819" cy="1022777"/>
            <a:chOff x="4038130" y="3308849"/>
            <a:chExt cx="736819" cy="1022777"/>
          </a:xfrm>
        </p:grpSpPr>
        <p:sp>
          <p:nvSpPr>
            <p:cNvPr id="78" name="Flowchart: Connector 77"/>
            <p:cNvSpPr/>
            <p:nvPr/>
          </p:nvSpPr>
          <p:spPr>
            <a:xfrm>
              <a:off x="4038130" y="3308849"/>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TR</a:t>
              </a:r>
            </a:p>
          </p:txBody>
        </p:sp>
        <p:sp>
          <p:nvSpPr>
            <p:cNvPr id="77" name="TextBox 76"/>
            <p:cNvSpPr txBox="1"/>
            <p:nvPr/>
          </p:nvSpPr>
          <p:spPr>
            <a:xfrm>
              <a:off x="4082131" y="4100794"/>
              <a:ext cx="692818" cy="230832"/>
            </a:xfrm>
            <a:prstGeom prst="rect">
              <a:avLst/>
            </a:prstGeom>
            <a:noFill/>
          </p:spPr>
          <p:txBody>
            <a:bodyPr wrap="none" rtlCol="0" anchor="ctr">
              <a:spAutoFit/>
            </a:bodyPr>
            <a:lstStyle/>
            <a:p>
              <a:pPr algn="ctr"/>
              <a:r>
                <a:rPr lang="en-US" sz="900" dirty="0"/>
                <a:t>Tank Truck</a:t>
              </a:r>
            </a:p>
          </p:txBody>
        </p:sp>
      </p:grpSp>
      <p:grpSp>
        <p:nvGrpSpPr>
          <p:cNvPr id="81" name="Group 80"/>
          <p:cNvGrpSpPr/>
          <p:nvPr/>
        </p:nvGrpSpPr>
        <p:grpSpPr>
          <a:xfrm>
            <a:off x="4842450" y="2176530"/>
            <a:ext cx="1000982" cy="967566"/>
            <a:chOff x="3888446" y="3308849"/>
            <a:chExt cx="1000982" cy="967566"/>
          </a:xfrm>
        </p:grpSpPr>
        <p:sp>
          <p:nvSpPr>
            <p:cNvPr id="84" name="Flowchart: Connector 83"/>
            <p:cNvSpPr/>
            <p:nvPr/>
          </p:nvSpPr>
          <p:spPr>
            <a:xfrm>
              <a:off x="4038130" y="3308849"/>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COM</a:t>
              </a:r>
            </a:p>
          </p:txBody>
        </p:sp>
        <p:sp>
          <p:nvSpPr>
            <p:cNvPr id="83" name="TextBox 82"/>
            <p:cNvSpPr txBox="1"/>
            <p:nvPr/>
          </p:nvSpPr>
          <p:spPr>
            <a:xfrm>
              <a:off x="3888446" y="4045583"/>
              <a:ext cx="1000982" cy="230832"/>
            </a:xfrm>
            <a:prstGeom prst="rect">
              <a:avLst/>
            </a:prstGeom>
            <a:noFill/>
          </p:spPr>
          <p:txBody>
            <a:bodyPr wrap="square" rtlCol="0" anchor="ctr">
              <a:spAutoFit/>
            </a:bodyPr>
            <a:lstStyle/>
            <a:p>
              <a:pPr algn="ctr"/>
              <a:r>
                <a:rPr lang="en-US" sz="900" dirty="0"/>
                <a:t>Water Tank</a:t>
              </a:r>
            </a:p>
          </p:txBody>
        </p:sp>
      </p:grpSp>
      <p:cxnSp>
        <p:nvCxnSpPr>
          <p:cNvPr id="98" name="Straight Arrow Connector 97"/>
          <p:cNvCxnSpPr>
            <a:stCxn id="72" idx="5"/>
            <a:endCxn id="78" idx="2"/>
          </p:cNvCxnSpPr>
          <p:nvPr/>
        </p:nvCxnSpPr>
        <p:spPr>
          <a:xfrm>
            <a:off x="2638764" y="2545574"/>
            <a:ext cx="1007491" cy="2607"/>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stCxn id="84" idx="6"/>
            <a:endCxn id="118" idx="1"/>
          </p:cNvCxnSpPr>
          <p:nvPr/>
        </p:nvCxnSpPr>
        <p:spPr>
          <a:xfrm flipV="1">
            <a:off x="5693751" y="2540620"/>
            <a:ext cx="737143" cy="756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78" idx="6"/>
            <a:endCxn id="84" idx="2"/>
          </p:cNvCxnSpPr>
          <p:nvPr/>
        </p:nvCxnSpPr>
        <p:spPr>
          <a:xfrm>
            <a:off x="4347868" y="2548179"/>
            <a:ext cx="644266" cy="0"/>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nvGrpSpPr>
          <p:cNvPr id="108" name="Group 107"/>
          <p:cNvGrpSpPr/>
          <p:nvPr/>
        </p:nvGrpSpPr>
        <p:grpSpPr>
          <a:xfrm>
            <a:off x="5989754" y="3412492"/>
            <a:ext cx="1542410" cy="916867"/>
            <a:chOff x="6765015" y="3576598"/>
            <a:chExt cx="1542410" cy="916867"/>
          </a:xfrm>
        </p:grpSpPr>
        <p:grpSp>
          <p:nvGrpSpPr>
            <p:cNvPr id="110" name="Group 109"/>
            <p:cNvGrpSpPr/>
            <p:nvPr/>
          </p:nvGrpSpPr>
          <p:grpSpPr>
            <a:xfrm>
              <a:off x="7196177" y="3576598"/>
              <a:ext cx="635479" cy="579902"/>
              <a:chOff x="5581291" y="3734072"/>
              <a:chExt cx="983411" cy="983410"/>
            </a:xfrm>
          </p:grpSpPr>
          <p:sp>
            <p:nvSpPr>
              <p:cNvPr id="112" name="Rectangle 111"/>
              <p:cNvSpPr/>
              <p:nvPr/>
            </p:nvSpPr>
            <p:spPr>
              <a:xfrm>
                <a:off x="5650302" y="380308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113" name="Rectangle 112"/>
              <p:cNvSpPr/>
              <p:nvPr/>
            </p:nvSpPr>
            <p:spPr>
              <a:xfrm>
                <a:off x="5581291" y="373407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 BATH</a:t>
                </a:r>
              </a:p>
            </p:txBody>
          </p:sp>
        </p:grpSp>
        <p:sp>
          <p:nvSpPr>
            <p:cNvPr id="111" name="TextBox 110"/>
            <p:cNvSpPr txBox="1"/>
            <p:nvPr/>
          </p:nvSpPr>
          <p:spPr>
            <a:xfrm>
              <a:off x="6765015" y="4124133"/>
              <a:ext cx="1542410" cy="369332"/>
            </a:xfrm>
            <a:prstGeom prst="rect">
              <a:avLst/>
            </a:prstGeom>
            <a:noFill/>
          </p:spPr>
          <p:txBody>
            <a:bodyPr wrap="none" rtlCol="0" anchor="ctr">
              <a:spAutoFit/>
            </a:bodyPr>
            <a:lstStyle/>
            <a:p>
              <a:pPr algn="ctr"/>
              <a:r>
                <a:rPr lang="en-US" sz="900" dirty="0"/>
                <a:t>Bathroom</a:t>
              </a:r>
            </a:p>
            <a:p>
              <a:pPr algn="ctr"/>
              <a:r>
                <a:rPr lang="en-US" sz="900" dirty="0"/>
                <a:t>(Latrine, Shower, Utility sink)</a:t>
              </a:r>
            </a:p>
          </p:txBody>
        </p:sp>
      </p:grpSp>
      <p:grpSp>
        <p:nvGrpSpPr>
          <p:cNvPr id="20" name="Group 19"/>
          <p:cNvGrpSpPr/>
          <p:nvPr/>
        </p:nvGrpSpPr>
        <p:grpSpPr>
          <a:xfrm>
            <a:off x="6147648" y="2256417"/>
            <a:ext cx="1146468" cy="793234"/>
            <a:chOff x="6991709" y="3020874"/>
            <a:chExt cx="1146468" cy="793234"/>
          </a:xfrm>
        </p:grpSpPr>
        <p:sp>
          <p:nvSpPr>
            <p:cNvPr id="118" name="Rectangle 117"/>
            <p:cNvSpPr/>
            <p:nvPr/>
          </p:nvSpPr>
          <p:spPr>
            <a:xfrm>
              <a:off x="7274953" y="3020874"/>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  KITCH</a:t>
              </a:r>
            </a:p>
          </p:txBody>
        </p:sp>
        <p:sp>
          <p:nvSpPr>
            <p:cNvPr id="120" name="TextBox 119"/>
            <p:cNvSpPr txBox="1"/>
            <p:nvPr/>
          </p:nvSpPr>
          <p:spPr>
            <a:xfrm>
              <a:off x="6991709" y="3583276"/>
              <a:ext cx="1146468" cy="230832"/>
            </a:xfrm>
            <a:prstGeom prst="rect">
              <a:avLst/>
            </a:prstGeom>
            <a:noFill/>
          </p:spPr>
          <p:txBody>
            <a:bodyPr wrap="none" rtlCol="0" anchor="ctr">
              <a:spAutoFit/>
            </a:bodyPr>
            <a:lstStyle/>
            <a:p>
              <a:pPr algn="ctr"/>
              <a:r>
                <a:rPr lang="en-US" sz="900" dirty="0"/>
                <a:t>Team House Kitchen</a:t>
              </a:r>
            </a:p>
          </p:txBody>
        </p:sp>
      </p:grpSp>
      <p:sp>
        <p:nvSpPr>
          <p:cNvPr id="121" name="Rectangle 120"/>
          <p:cNvSpPr/>
          <p:nvPr/>
        </p:nvSpPr>
        <p:spPr>
          <a:xfrm>
            <a:off x="4788527" y="1850406"/>
            <a:ext cx="3014789" cy="2739699"/>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TextBox 121"/>
          <p:cNvSpPr txBox="1"/>
          <p:nvPr/>
        </p:nvSpPr>
        <p:spPr>
          <a:xfrm>
            <a:off x="5539191" y="1248531"/>
            <a:ext cx="581933" cy="430887"/>
          </a:xfrm>
          <a:prstGeom prst="rect">
            <a:avLst/>
          </a:prstGeom>
          <a:noFill/>
        </p:spPr>
        <p:txBody>
          <a:bodyPr wrap="square" rtlCol="0">
            <a:spAutoFit/>
          </a:bodyPr>
          <a:lstStyle/>
          <a:p>
            <a:pPr algn="ctr"/>
            <a:r>
              <a:rPr lang="en-US" sz="1100" b="1" dirty="0">
                <a:solidFill>
                  <a:schemeClr val="accent2"/>
                </a:solidFill>
              </a:rPr>
              <a:t>Team House</a:t>
            </a:r>
          </a:p>
        </p:txBody>
      </p:sp>
      <p:cxnSp>
        <p:nvCxnSpPr>
          <p:cNvPr id="147" name="Elbow Connector 146"/>
          <p:cNvCxnSpPr>
            <a:cxnSpLocks/>
            <a:stCxn id="122" idx="3"/>
            <a:endCxn id="121" idx="0"/>
          </p:cNvCxnSpPr>
          <p:nvPr/>
        </p:nvCxnSpPr>
        <p:spPr>
          <a:xfrm>
            <a:off x="6121122" y="1463975"/>
            <a:ext cx="174798" cy="386431"/>
          </a:xfrm>
          <a:prstGeom prst="bentConnector2">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a:stCxn id="84" idx="6"/>
            <a:endCxn id="113" idx="1"/>
          </p:cNvCxnSpPr>
          <p:nvPr/>
        </p:nvCxnSpPr>
        <p:spPr>
          <a:xfrm>
            <a:off x="5693751" y="2548181"/>
            <a:ext cx="727167" cy="113391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3" name="Group 52">
            <a:extLst>
              <a:ext uri="{FF2B5EF4-FFF2-40B4-BE49-F238E27FC236}">
                <a16:creationId xmlns:a16="http://schemas.microsoft.com/office/drawing/2014/main" id="{283E0701-9A91-4CD2-8C3D-ED84FFBB9A23}"/>
              </a:ext>
            </a:extLst>
          </p:cNvPr>
          <p:cNvGrpSpPr/>
          <p:nvPr/>
        </p:nvGrpSpPr>
        <p:grpSpPr>
          <a:xfrm>
            <a:off x="126818" y="5313782"/>
            <a:ext cx="1084521" cy="1271048"/>
            <a:chOff x="550257" y="4619123"/>
            <a:chExt cx="1084521" cy="1271048"/>
          </a:xfrm>
          <a:solidFill>
            <a:schemeClr val="accent4">
              <a:lumMod val="20000"/>
              <a:lumOff val="80000"/>
            </a:schemeClr>
          </a:solidFill>
        </p:grpSpPr>
        <p:sp>
          <p:nvSpPr>
            <p:cNvPr id="54" name="Rectangle 53">
              <a:extLst>
                <a:ext uri="{FF2B5EF4-FFF2-40B4-BE49-F238E27FC236}">
                  <a16:creationId xmlns:a16="http://schemas.microsoft.com/office/drawing/2014/main" id="{3FFEA864-3C34-44AD-9BE5-5034938B6F67}"/>
                </a:ext>
              </a:extLst>
            </p:cNvPr>
            <p:cNvSpPr/>
            <p:nvPr/>
          </p:nvSpPr>
          <p:spPr>
            <a:xfrm>
              <a:off x="550257" y="4619123"/>
              <a:ext cx="1084521" cy="12710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D5BD490E-63B1-4E0D-8181-D611054A6B6A}"/>
                </a:ext>
              </a:extLst>
            </p:cNvPr>
            <p:cNvSpPr txBox="1"/>
            <p:nvPr/>
          </p:nvSpPr>
          <p:spPr>
            <a:xfrm>
              <a:off x="890870" y="5269503"/>
              <a:ext cx="715459" cy="230832"/>
            </a:xfrm>
            <a:prstGeom prst="rect">
              <a:avLst/>
            </a:prstGeom>
            <a:grpFill/>
          </p:spPr>
          <p:txBody>
            <a:bodyPr wrap="square" rtlCol="0" anchor="ctr">
              <a:spAutoFit/>
            </a:bodyPr>
            <a:lstStyle/>
            <a:p>
              <a:r>
                <a:rPr lang="en-US" sz="900" dirty="0"/>
                <a:t>Disinfected</a:t>
              </a:r>
            </a:p>
          </p:txBody>
        </p:sp>
        <p:sp>
          <p:nvSpPr>
            <p:cNvPr id="56" name="Flowchart: Summing Junction 55">
              <a:extLst>
                <a:ext uri="{FF2B5EF4-FFF2-40B4-BE49-F238E27FC236}">
                  <a16:creationId xmlns:a16="http://schemas.microsoft.com/office/drawing/2014/main" id="{9CE85436-2E28-4510-80BB-33C5D2A0E751}"/>
                </a:ext>
              </a:extLst>
            </p:cNvPr>
            <p:cNvSpPr/>
            <p:nvPr/>
          </p:nvSpPr>
          <p:spPr>
            <a:xfrm>
              <a:off x="638576" y="493486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lowchart: Connector 56">
              <a:extLst>
                <a:ext uri="{FF2B5EF4-FFF2-40B4-BE49-F238E27FC236}">
                  <a16:creationId xmlns:a16="http://schemas.microsoft.com/office/drawing/2014/main" id="{EFD96448-689D-4CE1-8FDA-F4EC8D1E23CA}"/>
                </a:ext>
              </a:extLst>
            </p:cNvPr>
            <p:cNvSpPr/>
            <p:nvPr/>
          </p:nvSpPr>
          <p:spPr>
            <a:xfrm>
              <a:off x="635090" y="557159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sp>
          <p:nvSpPr>
            <p:cNvPr id="60" name="TextBox 59">
              <a:extLst>
                <a:ext uri="{FF2B5EF4-FFF2-40B4-BE49-F238E27FC236}">
                  <a16:creationId xmlns:a16="http://schemas.microsoft.com/office/drawing/2014/main" id="{5AA7C6BB-1AE8-4BCA-850B-5CCF44F181A3}"/>
                </a:ext>
              </a:extLst>
            </p:cNvPr>
            <p:cNvSpPr txBox="1"/>
            <p:nvPr/>
          </p:nvSpPr>
          <p:spPr>
            <a:xfrm>
              <a:off x="565943" y="4645853"/>
              <a:ext cx="1068534" cy="230832"/>
            </a:xfrm>
            <a:prstGeom prst="rect">
              <a:avLst/>
            </a:prstGeom>
            <a:grpFill/>
          </p:spPr>
          <p:txBody>
            <a:bodyPr wrap="square" rtlCol="0" anchor="ctr">
              <a:spAutoFit/>
            </a:bodyPr>
            <a:lstStyle/>
            <a:p>
              <a:r>
                <a:rPr lang="en-US" sz="900" b="1" dirty="0"/>
                <a:t>Water Quality:</a:t>
              </a:r>
            </a:p>
          </p:txBody>
        </p:sp>
        <p:sp>
          <p:nvSpPr>
            <p:cNvPr id="61" name="TextBox 60">
              <a:extLst>
                <a:ext uri="{FF2B5EF4-FFF2-40B4-BE49-F238E27FC236}">
                  <a16:creationId xmlns:a16="http://schemas.microsoft.com/office/drawing/2014/main" id="{F6276222-6524-4CC9-853A-D274E6120B1C}"/>
                </a:ext>
              </a:extLst>
            </p:cNvPr>
            <p:cNvSpPr txBox="1"/>
            <p:nvPr/>
          </p:nvSpPr>
          <p:spPr>
            <a:xfrm>
              <a:off x="885178" y="4939880"/>
              <a:ext cx="726841" cy="230832"/>
            </a:xfrm>
            <a:prstGeom prst="rect">
              <a:avLst/>
            </a:prstGeom>
            <a:grpFill/>
          </p:spPr>
          <p:txBody>
            <a:bodyPr wrap="square" rtlCol="0" anchor="ctr">
              <a:spAutoFit/>
            </a:bodyPr>
            <a:lstStyle/>
            <a:p>
              <a:r>
                <a:rPr lang="en-US" sz="900" dirty="0"/>
                <a:t>Untreated</a:t>
              </a:r>
            </a:p>
          </p:txBody>
        </p:sp>
        <p:sp>
          <p:nvSpPr>
            <p:cNvPr id="62" name="TextBox 61">
              <a:extLst>
                <a:ext uri="{FF2B5EF4-FFF2-40B4-BE49-F238E27FC236}">
                  <a16:creationId xmlns:a16="http://schemas.microsoft.com/office/drawing/2014/main" id="{F454D39D-FCD6-4411-8380-17EAF33FB3CF}"/>
                </a:ext>
              </a:extLst>
            </p:cNvPr>
            <p:cNvSpPr txBox="1"/>
            <p:nvPr/>
          </p:nvSpPr>
          <p:spPr>
            <a:xfrm>
              <a:off x="906535" y="5581678"/>
              <a:ext cx="727942" cy="230832"/>
            </a:xfrm>
            <a:prstGeom prst="rect">
              <a:avLst/>
            </a:prstGeom>
            <a:grpFill/>
          </p:spPr>
          <p:txBody>
            <a:bodyPr wrap="square" rtlCol="0" anchor="ctr">
              <a:spAutoFit/>
            </a:bodyPr>
            <a:lstStyle/>
            <a:p>
              <a:r>
                <a:rPr lang="en-US" sz="900" dirty="0"/>
                <a:t>Treated  </a:t>
              </a:r>
            </a:p>
          </p:txBody>
        </p:sp>
      </p:grpSp>
      <p:grpSp>
        <p:nvGrpSpPr>
          <p:cNvPr id="6" name="Group 5">
            <a:extLst>
              <a:ext uri="{FF2B5EF4-FFF2-40B4-BE49-F238E27FC236}">
                <a16:creationId xmlns:a16="http://schemas.microsoft.com/office/drawing/2014/main" id="{007CCAFB-9B6F-68E5-79A3-35DC8EBDC369}"/>
              </a:ext>
            </a:extLst>
          </p:cNvPr>
          <p:cNvGrpSpPr/>
          <p:nvPr/>
        </p:nvGrpSpPr>
        <p:grpSpPr>
          <a:xfrm>
            <a:off x="6588400" y="3455611"/>
            <a:ext cx="255916" cy="250995"/>
            <a:chOff x="569243" y="4076031"/>
            <a:chExt cx="255916" cy="250995"/>
          </a:xfrm>
        </p:grpSpPr>
        <p:sp>
          <p:nvSpPr>
            <p:cNvPr id="3" name="Flowchart: Connector 2">
              <a:extLst>
                <a:ext uri="{FF2B5EF4-FFF2-40B4-BE49-F238E27FC236}">
                  <a16:creationId xmlns:a16="http://schemas.microsoft.com/office/drawing/2014/main" id="{0B5E2AFF-7816-5F10-E1CF-3335EF2D9AC5}"/>
                </a:ext>
              </a:extLst>
            </p:cNvPr>
            <p:cNvSpPr/>
            <p:nvPr/>
          </p:nvSpPr>
          <p:spPr>
            <a:xfrm>
              <a:off x="569243" y="4076031"/>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5" name="Straight Connector 4">
              <a:extLst>
                <a:ext uri="{FF2B5EF4-FFF2-40B4-BE49-F238E27FC236}">
                  <a16:creationId xmlns:a16="http://schemas.microsoft.com/office/drawing/2014/main" id="{4C7D810A-B578-0CD1-1198-61A0EF155561}"/>
                </a:ext>
              </a:extLst>
            </p:cNvPr>
            <p:cNvCxnSpPr/>
            <p:nvPr/>
          </p:nvCxnSpPr>
          <p:spPr>
            <a:xfrm flipV="1">
              <a:off x="606721" y="4107193"/>
              <a:ext cx="180960" cy="177481"/>
            </a:xfrm>
            <a:prstGeom prst="line">
              <a:avLst/>
            </a:prstGeom>
            <a:solidFill>
              <a:schemeClr val="accent4">
                <a:lumMod val="20000"/>
                <a:lumOff val="80000"/>
              </a:schemeClr>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89323751-079C-CABA-04D7-B37CA5B5B6C4}"/>
              </a:ext>
            </a:extLst>
          </p:cNvPr>
          <p:cNvGrpSpPr/>
          <p:nvPr/>
        </p:nvGrpSpPr>
        <p:grpSpPr>
          <a:xfrm>
            <a:off x="6596353" y="2289717"/>
            <a:ext cx="255916" cy="250995"/>
            <a:chOff x="569243" y="4076031"/>
            <a:chExt cx="255916" cy="250995"/>
          </a:xfrm>
        </p:grpSpPr>
        <p:sp>
          <p:nvSpPr>
            <p:cNvPr id="8" name="Flowchart: Connector 7">
              <a:extLst>
                <a:ext uri="{FF2B5EF4-FFF2-40B4-BE49-F238E27FC236}">
                  <a16:creationId xmlns:a16="http://schemas.microsoft.com/office/drawing/2014/main" id="{A7D8B655-3D19-F8FC-EF32-2D83BEE3C39C}"/>
                </a:ext>
              </a:extLst>
            </p:cNvPr>
            <p:cNvSpPr/>
            <p:nvPr/>
          </p:nvSpPr>
          <p:spPr>
            <a:xfrm>
              <a:off x="569243" y="4076031"/>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9" name="Straight Connector 8">
              <a:extLst>
                <a:ext uri="{FF2B5EF4-FFF2-40B4-BE49-F238E27FC236}">
                  <a16:creationId xmlns:a16="http://schemas.microsoft.com/office/drawing/2014/main" id="{10F38D02-39B0-FFEF-52E9-B2607291DC07}"/>
                </a:ext>
              </a:extLst>
            </p:cNvPr>
            <p:cNvCxnSpPr/>
            <p:nvPr/>
          </p:nvCxnSpPr>
          <p:spPr>
            <a:xfrm flipV="1">
              <a:off x="606721" y="4107193"/>
              <a:ext cx="180960" cy="177481"/>
            </a:xfrm>
            <a:prstGeom prst="line">
              <a:avLst/>
            </a:prstGeom>
            <a:solidFill>
              <a:schemeClr val="accent4">
                <a:lumMod val="20000"/>
                <a:lumOff val="80000"/>
              </a:schemeClr>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Group 9">
            <a:extLst>
              <a:ext uri="{FF2B5EF4-FFF2-40B4-BE49-F238E27FC236}">
                <a16:creationId xmlns:a16="http://schemas.microsoft.com/office/drawing/2014/main" id="{5825B3CD-7643-3184-AB01-D1A675BA3A03}"/>
              </a:ext>
            </a:extLst>
          </p:cNvPr>
          <p:cNvGrpSpPr/>
          <p:nvPr/>
        </p:nvGrpSpPr>
        <p:grpSpPr>
          <a:xfrm>
            <a:off x="5214983" y="2262562"/>
            <a:ext cx="255916" cy="250995"/>
            <a:chOff x="569243" y="4076031"/>
            <a:chExt cx="255916" cy="250995"/>
          </a:xfrm>
        </p:grpSpPr>
        <p:sp>
          <p:nvSpPr>
            <p:cNvPr id="11" name="Flowchart: Connector 10">
              <a:extLst>
                <a:ext uri="{FF2B5EF4-FFF2-40B4-BE49-F238E27FC236}">
                  <a16:creationId xmlns:a16="http://schemas.microsoft.com/office/drawing/2014/main" id="{C6CFAE02-03D9-33C4-2AF6-F5CD4B58BFB4}"/>
                </a:ext>
              </a:extLst>
            </p:cNvPr>
            <p:cNvSpPr/>
            <p:nvPr/>
          </p:nvSpPr>
          <p:spPr>
            <a:xfrm>
              <a:off x="569243" y="4076031"/>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2" name="Straight Connector 11">
              <a:extLst>
                <a:ext uri="{FF2B5EF4-FFF2-40B4-BE49-F238E27FC236}">
                  <a16:creationId xmlns:a16="http://schemas.microsoft.com/office/drawing/2014/main" id="{629CAAFD-1CDF-F8E0-F177-26E38CDBBD86}"/>
                </a:ext>
              </a:extLst>
            </p:cNvPr>
            <p:cNvCxnSpPr/>
            <p:nvPr/>
          </p:nvCxnSpPr>
          <p:spPr>
            <a:xfrm flipV="1">
              <a:off x="606721" y="4107193"/>
              <a:ext cx="180960" cy="177481"/>
            </a:xfrm>
            <a:prstGeom prst="line">
              <a:avLst/>
            </a:prstGeom>
            <a:solidFill>
              <a:schemeClr val="accent4">
                <a:lumMod val="20000"/>
                <a:lumOff val="80000"/>
              </a:schemeClr>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44021F27-D62E-8DFB-DDD6-38BF1DAE5179}"/>
              </a:ext>
            </a:extLst>
          </p:cNvPr>
          <p:cNvGrpSpPr/>
          <p:nvPr/>
        </p:nvGrpSpPr>
        <p:grpSpPr>
          <a:xfrm>
            <a:off x="3869104" y="2275212"/>
            <a:ext cx="255916" cy="250995"/>
            <a:chOff x="569243" y="4076031"/>
            <a:chExt cx="255916" cy="250995"/>
          </a:xfrm>
        </p:grpSpPr>
        <p:sp>
          <p:nvSpPr>
            <p:cNvPr id="14" name="Flowchart: Connector 13">
              <a:extLst>
                <a:ext uri="{FF2B5EF4-FFF2-40B4-BE49-F238E27FC236}">
                  <a16:creationId xmlns:a16="http://schemas.microsoft.com/office/drawing/2014/main" id="{AA3E3F1D-06BF-AF06-1AD2-7D2D75FF196C}"/>
                </a:ext>
              </a:extLst>
            </p:cNvPr>
            <p:cNvSpPr/>
            <p:nvPr/>
          </p:nvSpPr>
          <p:spPr>
            <a:xfrm>
              <a:off x="569243" y="4076031"/>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5" name="Straight Connector 14">
              <a:extLst>
                <a:ext uri="{FF2B5EF4-FFF2-40B4-BE49-F238E27FC236}">
                  <a16:creationId xmlns:a16="http://schemas.microsoft.com/office/drawing/2014/main" id="{65E04F9B-F0D4-EAC3-B2FB-193B2555B818}"/>
                </a:ext>
              </a:extLst>
            </p:cNvPr>
            <p:cNvCxnSpPr/>
            <p:nvPr/>
          </p:nvCxnSpPr>
          <p:spPr>
            <a:xfrm flipV="1">
              <a:off x="606721" y="4107193"/>
              <a:ext cx="180960" cy="177481"/>
            </a:xfrm>
            <a:prstGeom prst="line">
              <a:avLst/>
            </a:prstGeom>
            <a:solidFill>
              <a:schemeClr val="accent4">
                <a:lumMod val="20000"/>
                <a:lumOff val="80000"/>
              </a:schemeClr>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D0006324-233B-67EF-9AFD-DE9F616C2BBC}"/>
              </a:ext>
            </a:extLst>
          </p:cNvPr>
          <p:cNvGrpSpPr/>
          <p:nvPr/>
        </p:nvGrpSpPr>
        <p:grpSpPr>
          <a:xfrm>
            <a:off x="204504" y="5939187"/>
            <a:ext cx="255916" cy="250995"/>
            <a:chOff x="569243" y="4076031"/>
            <a:chExt cx="255916" cy="250995"/>
          </a:xfrm>
        </p:grpSpPr>
        <p:sp>
          <p:nvSpPr>
            <p:cNvPr id="17" name="Flowchart: Connector 16">
              <a:extLst>
                <a:ext uri="{FF2B5EF4-FFF2-40B4-BE49-F238E27FC236}">
                  <a16:creationId xmlns:a16="http://schemas.microsoft.com/office/drawing/2014/main" id="{2C637E01-B104-3F7E-F46B-079EEFF084E6}"/>
                </a:ext>
              </a:extLst>
            </p:cNvPr>
            <p:cNvSpPr/>
            <p:nvPr/>
          </p:nvSpPr>
          <p:spPr>
            <a:xfrm>
              <a:off x="569243" y="4076031"/>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8" name="Straight Connector 17">
              <a:extLst>
                <a:ext uri="{FF2B5EF4-FFF2-40B4-BE49-F238E27FC236}">
                  <a16:creationId xmlns:a16="http://schemas.microsoft.com/office/drawing/2014/main" id="{FBE4B9C7-3192-E7B3-59E5-CE6824B2964B}"/>
                </a:ext>
              </a:extLst>
            </p:cNvPr>
            <p:cNvCxnSpPr/>
            <p:nvPr/>
          </p:nvCxnSpPr>
          <p:spPr>
            <a:xfrm flipV="1">
              <a:off x="606721" y="4107193"/>
              <a:ext cx="180960" cy="177481"/>
            </a:xfrm>
            <a:prstGeom prst="line">
              <a:avLst/>
            </a:prstGeom>
            <a:solidFill>
              <a:schemeClr val="accent4">
                <a:lumMod val="20000"/>
                <a:lumOff val="80000"/>
              </a:schemeClr>
            </a:solidFill>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87980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a:t>
            </a:r>
          </a:p>
        </p:txBody>
      </p:sp>
      <p:sp>
        <p:nvSpPr>
          <p:cNvPr id="3" name="Content Placeholder 2"/>
          <p:cNvSpPr>
            <a:spLocks noGrp="1"/>
          </p:cNvSpPr>
          <p:nvPr>
            <p:ph idx="1"/>
          </p:nvPr>
        </p:nvSpPr>
        <p:spPr/>
        <p:txBody>
          <a:bodyPr>
            <a:normAutofit lnSpcReduction="10000"/>
          </a:bodyPr>
          <a:lstStyle/>
          <a:p>
            <a:pPr marL="0" indent="0">
              <a:buNone/>
            </a:pPr>
            <a:r>
              <a:rPr lang="en-US" b="1" dirty="0">
                <a:solidFill>
                  <a:schemeClr val="accent6">
                    <a:lumMod val="50000"/>
                  </a:schemeClr>
                </a:solidFill>
              </a:rPr>
              <a:t>(1) What to Do</a:t>
            </a:r>
          </a:p>
          <a:p>
            <a:pPr marL="171450" indent="-171450"/>
            <a:r>
              <a:rPr lang="en-US" dirty="0"/>
              <a:t>Develop your water system diagram on </a:t>
            </a:r>
            <a:r>
              <a:rPr lang="en-US" b="1" dirty="0">
                <a:solidFill>
                  <a:srgbClr val="C00000"/>
                </a:solidFill>
              </a:rPr>
              <a:t>Slide 4 </a:t>
            </a:r>
            <a:r>
              <a:rPr lang="en-US" dirty="0"/>
              <a:t>by using the icons and common modifiers from </a:t>
            </a:r>
            <a:r>
              <a:rPr lang="en-US" b="1" dirty="0">
                <a:solidFill>
                  <a:srgbClr val="C00000"/>
                </a:solidFill>
              </a:rPr>
              <a:t>Slide 3</a:t>
            </a:r>
            <a:r>
              <a:rPr lang="en-US" dirty="0"/>
              <a:t>. If completing a diagram on a computer, then icons can also be found in the area surrounding </a:t>
            </a:r>
            <a:r>
              <a:rPr lang="en-US" b="1" dirty="0">
                <a:solidFill>
                  <a:srgbClr val="C00000"/>
                </a:solidFill>
              </a:rPr>
              <a:t>Slide 4</a:t>
            </a:r>
            <a:r>
              <a:rPr lang="en-US" dirty="0"/>
              <a:t>.</a:t>
            </a:r>
          </a:p>
          <a:p>
            <a:pPr marL="171450" indent="-171450"/>
            <a:r>
              <a:rPr lang="en-US" dirty="0"/>
              <a:t>The diagramming conventions and common modifiers are not mandatory, they can be altered if the user can annotate the diagram to clarify its meaning.</a:t>
            </a:r>
          </a:p>
          <a:p>
            <a:pPr marL="171450" indent="-171450"/>
            <a:r>
              <a:rPr lang="en-US" dirty="0"/>
              <a:t>More than one water system can be displayed if desired.  Add notes to </a:t>
            </a:r>
            <a:r>
              <a:rPr lang="en-US" b="1" dirty="0">
                <a:solidFill>
                  <a:srgbClr val="C00000"/>
                </a:solidFill>
              </a:rPr>
              <a:t>Slide 4 </a:t>
            </a:r>
            <a:r>
              <a:rPr lang="en-US" dirty="0"/>
              <a:t>if needed to provide clarity. </a:t>
            </a:r>
          </a:p>
          <a:p>
            <a:pPr marL="171450" indent="-171450"/>
            <a:r>
              <a:rPr lang="en-US" dirty="0"/>
              <a:t>On </a:t>
            </a:r>
            <a:r>
              <a:rPr lang="en-US" b="1" dirty="0">
                <a:solidFill>
                  <a:srgbClr val="C00000"/>
                </a:solidFill>
              </a:rPr>
              <a:t>Slide 4</a:t>
            </a:r>
            <a:r>
              <a:rPr lang="en-US" dirty="0"/>
              <a:t>, the </a:t>
            </a:r>
            <a:r>
              <a:rPr lang="en-US" u="sng" dirty="0"/>
              <a:t>light green table</a:t>
            </a:r>
            <a:r>
              <a:rPr lang="en-US" dirty="0"/>
              <a:t> should be completed by the individual drawing the diagram. The </a:t>
            </a:r>
            <a:r>
              <a:rPr lang="en-US" u="sng" dirty="0"/>
              <a:t>dark green table</a:t>
            </a:r>
            <a:r>
              <a:rPr lang="en-US" dirty="0"/>
              <a:t> is to be filled in if the diagrammed water system(s) have identification numbers within DOEHRS-IH.</a:t>
            </a:r>
          </a:p>
          <a:p>
            <a:endParaRPr lang="en-US" dirty="0"/>
          </a:p>
          <a:p>
            <a:pPr marL="0" indent="0">
              <a:buNone/>
            </a:pPr>
            <a:r>
              <a:rPr lang="en-US" b="1" dirty="0"/>
              <a:t>(2) </a:t>
            </a:r>
            <a:r>
              <a:rPr lang="en-US" b="1" dirty="0">
                <a:solidFill>
                  <a:schemeClr val="accent6">
                    <a:lumMod val="50000"/>
                  </a:schemeClr>
                </a:solidFill>
              </a:rPr>
              <a:t>Example Diagrams</a:t>
            </a:r>
          </a:p>
          <a:p>
            <a:pPr marL="171450" indent="-171450"/>
            <a:r>
              <a:rPr lang="en-US" dirty="0"/>
              <a:t>There are example water system diagrams starting on </a:t>
            </a:r>
            <a:r>
              <a:rPr lang="en-US" b="1" dirty="0">
                <a:solidFill>
                  <a:srgbClr val="C00000"/>
                </a:solidFill>
              </a:rPr>
              <a:t>Slide 5</a:t>
            </a:r>
            <a:r>
              <a:rPr lang="en-US" dirty="0"/>
              <a:t>.</a:t>
            </a:r>
          </a:p>
          <a:p>
            <a:pPr marL="171450" indent="-171450"/>
            <a:r>
              <a:rPr lang="en-US" dirty="0"/>
              <a:t>These examples are designed to illustrate diagramming methods and don’t necessarily reflect real situations nor provide all possible configurations. However, they should be helpful for how situations can be illustrated.</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spTree>
    <p:extLst>
      <p:ext uri="{BB962C8B-B14F-4D97-AF65-F5344CB8AC3E}">
        <p14:creationId xmlns:p14="http://schemas.microsoft.com/office/powerpoint/2010/main" val="421673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Icons and Modifiers</a:t>
            </a:r>
          </a:p>
        </p:txBody>
      </p:sp>
      <p:sp>
        <p:nvSpPr>
          <p:cNvPr id="3" name="Content Placeholder 2"/>
          <p:cNvSpPr>
            <a:spLocks noGrp="1"/>
          </p:cNvSpPr>
          <p:nvPr>
            <p:ph idx="1"/>
          </p:nvPr>
        </p:nvSpPr>
        <p:spPr>
          <a:xfrm>
            <a:off x="398558" y="1041071"/>
            <a:ext cx="8348325" cy="510892"/>
          </a:xfrm>
          <a:solidFill>
            <a:schemeClr val="accent6">
              <a:lumMod val="20000"/>
              <a:lumOff val="80000"/>
            </a:schemeClr>
          </a:solidFill>
        </p:spPr>
        <p:txBody>
          <a:bodyPr>
            <a:normAutofit/>
          </a:bodyPr>
          <a:lstStyle/>
          <a:p>
            <a:pPr marL="0" indent="0">
              <a:buNone/>
            </a:pPr>
            <a:r>
              <a:rPr lang="en-US" sz="1000" b="1" u="sng" dirty="0"/>
              <a:t>Do not delete or modify any of the icons and modifiers on this slide</a:t>
            </a:r>
            <a:r>
              <a:rPr lang="en-US" sz="1000" dirty="0"/>
              <a:t>.  To use them, simply copy and paste each one you need into </a:t>
            </a:r>
            <a:r>
              <a:rPr lang="en-US" sz="1000" b="1" dirty="0">
                <a:solidFill>
                  <a:srgbClr val="C00000"/>
                </a:solidFill>
              </a:rPr>
              <a:t>Slide 4</a:t>
            </a:r>
            <a:r>
              <a:rPr lang="en-US" sz="1000" dirty="0"/>
              <a:t>.  Then, on </a:t>
            </a:r>
            <a:r>
              <a:rPr lang="en-US" sz="1000" b="1" dirty="0">
                <a:solidFill>
                  <a:srgbClr val="C00000"/>
                </a:solidFill>
              </a:rPr>
              <a:t>Slide 4</a:t>
            </a:r>
            <a:r>
              <a:rPr lang="en-US" sz="1000" dirty="0"/>
              <a:t>, update them as necessary for your site-specific diagram.  For your site-specific diagram, replace each icon’s </a:t>
            </a:r>
            <a:r>
              <a:rPr lang="en-US" sz="1000" b="1" dirty="0"/>
              <a:t>MOD</a:t>
            </a:r>
            <a:r>
              <a:rPr lang="en-US" sz="1000" dirty="0"/>
              <a:t> with a specific modifier.  If a common modifier does not apply to a situation, then use </a:t>
            </a:r>
            <a:r>
              <a:rPr lang="en-US" sz="1000" b="1" dirty="0"/>
              <a:t>OTH</a:t>
            </a:r>
            <a:r>
              <a:rPr lang="en-US" sz="1000" dirty="0"/>
              <a:t> (Other) or generate your own modifier label and explain in your diagram. </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cxnSp>
        <p:nvCxnSpPr>
          <p:cNvPr id="14" name="Straight Connector 13"/>
          <p:cNvCxnSpPr/>
          <p:nvPr/>
        </p:nvCxnSpPr>
        <p:spPr>
          <a:xfrm flipV="1">
            <a:off x="5723967" y="2459168"/>
            <a:ext cx="1052422" cy="11501"/>
          </a:xfrm>
          <a:prstGeom prst="line">
            <a:avLst/>
          </a:prstGeom>
          <a:ln w="19050">
            <a:solidFill>
              <a:schemeClr val="tx1"/>
            </a:solidFill>
            <a:prstDash val="dash"/>
            <a:headEnd type="none" w="med" len="med"/>
            <a:tailEnd type="triangle" w="lg" len="med"/>
          </a:ln>
        </p:spPr>
        <p:style>
          <a:lnRef idx="1">
            <a:schemeClr val="accent1"/>
          </a:lnRef>
          <a:fillRef idx="0">
            <a:schemeClr val="accent1"/>
          </a:fillRef>
          <a:effectRef idx="0">
            <a:schemeClr val="accent1"/>
          </a:effectRef>
          <a:fontRef idx="minor">
            <a:schemeClr val="tx1"/>
          </a:fontRef>
        </p:style>
      </p:cxnSp>
      <p:grpSp>
        <p:nvGrpSpPr>
          <p:cNvPr id="37" name="Group 36"/>
          <p:cNvGrpSpPr/>
          <p:nvPr/>
        </p:nvGrpSpPr>
        <p:grpSpPr>
          <a:xfrm>
            <a:off x="555027" y="2153812"/>
            <a:ext cx="1303562" cy="855069"/>
            <a:chOff x="536762" y="1881180"/>
            <a:chExt cx="1303562" cy="855069"/>
          </a:xfrm>
        </p:grpSpPr>
        <p:grpSp>
          <p:nvGrpSpPr>
            <p:cNvPr id="35" name="Group 34"/>
            <p:cNvGrpSpPr/>
            <p:nvPr/>
          </p:nvGrpSpPr>
          <p:grpSpPr>
            <a:xfrm>
              <a:off x="718866" y="1881180"/>
              <a:ext cx="937405" cy="663600"/>
              <a:chOff x="718866" y="1881180"/>
              <a:chExt cx="937405" cy="663600"/>
            </a:xfrm>
          </p:grpSpPr>
          <p:sp>
            <p:nvSpPr>
              <p:cNvPr id="27" name="Isosceles Triangle 26"/>
              <p:cNvSpPr/>
              <p:nvPr/>
            </p:nvSpPr>
            <p:spPr>
              <a:xfrm>
                <a:off x="718866" y="1881180"/>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sp>
            <p:nvSpPr>
              <p:cNvPr id="30" name="Flowchart: Summing Junction 29"/>
              <p:cNvSpPr/>
              <p:nvPr/>
            </p:nvSpPr>
            <p:spPr>
              <a:xfrm>
                <a:off x="1072548" y="200951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TextBox 35"/>
            <p:cNvSpPr txBox="1"/>
            <p:nvPr/>
          </p:nvSpPr>
          <p:spPr>
            <a:xfrm>
              <a:off x="536762" y="2505417"/>
              <a:ext cx="1303562" cy="230832"/>
            </a:xfrm>
            <a:prstGeom prst="rect">
              <a:avLst/>
            </a:prstGeom>
            <a:noFill/>
          </p:spPr>
          <p:txBody>
            <a:bodyPr wrap="none" rtlCol="0" anchor="ctr">
              <a:spAutoFit/>
            </a:bodyPr>
            <a:lstStyle/>
            <a:p>
              <a:pPr algn="ctr"/>
              <a:r>
                <a:rPr lang="en-US" sz="900" dirty="0"/>
                <a:t>Untreated water source</a:t>
              </a:r>
            </a:p>
          </p:txBody>
        </p:sp>
      </p:grpSp>
      <p:grpSp>
        <p:nvGrpSpPr>
          <p:cNvPr id="40" name="Group 39"/>
          <p:cNvGrpSpPr/>
          <p:nvPr/>
        </p:nvGrpSpPr>
        <p:grpSpPr>
          <a:xfrm>
            <a:off x="668187" y="3982908"/>
            <a:ext cx="1186543" cy="860198"/>
            <a:chOff x="629451" y="4032813"/>
            <a:chExt cx="1186543" cy="860198"/>
          </a:xfrm>
        </p:grpSpPr>
        <p:sp>
          <p:nvSpPr>
            <p:cNvPr id="19" name="Isosceles Triangle 18"/>
            <p:cNvSpPr/>
            <p:nvPr/>
          </p:nvSpPr>
          <p:spPr>
            <a:xfrm>
              <a:off x="718864" y="4032813"/>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sp>
          <p:nvSpPr>
            <p:cNvPr id="39" name="TextBox 38"/>
            <p:cNvSpPr txBox="1"/>
            <p:nvPr/>
          </p:nvSpPr>
          <p:spPr>
            <a:xfrm>
              <a:off x="629451" y="4662179"/>
              <a:ext cx="1186543" cy="230832"/>
            </a:xfrm>
            <a:prstGeom prst="rect">
              <a:avLst/>
            </a:prstGeom>
            <a:noFill/>
          </p:spPr>
          <p:txBody>
            <a:bodyPr wrap="none" rtlCol="0" anchor="ctr">
              <a:spAutoFit/>
            </a:bodyPr>
            <a:lstStyle/>
            <a:p>
              <a:pPr algn="ctr"/>
              <a:r>
                <a:rPr lang="en-US" sz="900" dirty="0"/>
                <a:t>Treated water source</a:t>
              </a:r>
            </a:p>
          </p:txBody>
        </p:sp>
      </p:grpSp>
      <p:sp>
        <p:nvSpPr>
          <p:cNvPr id="42" name="TextBox 41"/>
          <p:cNvSpPr txBox="1"/>
          <p:nvPr/>
        </p:nvSpPr>
        <p:spPr>
          <a:xfrm>
            <a:off x="563387" y="1772675"/>
            <a:ext cx="1371600" cy="246888"/>
          </a:xfrm>
          <a:prstGeom prst="rect">
            <a:avLst/>
          </a:prstGeom>
          <a:solidFill>
            <a:schemeClr val="accent4">
              <a:lumMod val="40000"/>
              <a:lumOff val="60000"/>
            </a:schemeClr>
          </a:solidFill>
        </p:spPr>
        <p:txBody>
          <a:bodyPr wrap="square" rtlCol="0" anchor="ctr">
            <a:spAutoFit/>
          </a:bodyPr>
          <a:lstStyle/>
          <a:p>
            <a:pPr algn="ctr"/>
            <a:r>
              <a:rPr lang="en-US" sz="1000" b="1" dirty="0"/>
              <a:t>Water Source*</a:t>
            </a:r>
          </a:p>
        </p:txBody>
      </p:sp>
      <p:sp>
        <p:nvSpPr>
          <p:cNvPr id="44" name="TextBox 43"/>
          <p:cNvSpPr txBox="1"/>
          <p:nvPr/>
        </p:nvSpPr>
        <p:spPr>
          <a:xfrm>
            <a:off x="2141662" y="1776727"/>
            <a:ext cx="1572423" cy="246888"/>
          </a:xfrm>
          <a:prstGeom prst="rect">
            <a:avLst/>
          </a:prstGeom>
          <a:solidFill>
            <a:schemeClr val="accent4">
              <a:lumMod val="40000"/>
              <a:lumOff val="60000"/>
            </a:schemeClr>
          </a:solidFill>
        </p:spPr>
        <p:txBody>
          <a:bodyPr wrap="square" rtlCol="0" anchor="ctr">
            <a:spAutoFit/>
          </a:bodyPr>
          <a:lstStyle/>
          <a:p>
            <a:pPr algn="ctr"/>
            <a:r>
              <a:rPr lang="en-US" sz="1000" b="1" dirty="0"/>
              <a:t>Treatment</a:t>
            </a:r>
          </a:p>
        </p:txBody>
      </p:sp>
      <p:sp>
        <p:nvSpPr>
          <p:cNvPr id="45" name="TextBox 44"/>
          <p:cNvSpPr txBox="1"/>
          <p:nvPr/>
        </p:nvSpPr>
        <p:spPr>
          <a:xfrm>
            <a:off x="3924891" y="1774953"/>
            <a:ext cx="1371600" cy="246888"/>
          </a:xfrm>
          <a:prstGeom prst="rect">
            <a:avLst/>
          </a:prstGeom>
          <a:solidFill>
            <a:schemeClr val="accent4">
              <a:lumMod val="40000"/>
              <a:lumOff val="60000"/>
            </a:schemeClr>
          </a:solidFill>
        </p:spPr>
        <p:txBody>
          <a:bodyPr wrap="square" rtlCol="0" anchor="ctr">
            <a:spAutoFit/>
          </a:bodyPr>
          <a:lstStyle/>
          <a:p>
            <a:pPr algn="ctr"/>
            <a:r>
              <a:rPr lang="en-US" sz="1000" b="1" dirty="0"/>
              <a:t>Water Container*</a:t>
            </a:r>
          </a:p>
        </p:txBody>
      </p:sp>
      <p:cxnSp>
        <p:nvCxnSpPr>
          <p:cNvPr id="12" name="Straight Connector 11"/>
          <p:cNvCxnSpPr/>
          <p:nvPr/>
        </p:nvCxnSpPr>
        <p:spPr>
          <a:xfrm flipV="1">
            <a:off x="5720696" y="3678998"/>
            <a:ext cx="1099661" cy="13302"/>
          </a:xfrm>
          <a:prstGeom prst="line">
            <a:avLst/>
          </a:prstGeom>
          <a:ln w="19050">
            <a:solidFill>
              <a:schemeClr val="tx1"/>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6028736" y="3690062"/>
            <a:ext cx="436338" cy="230832"/>
          </a:xfrm>
          <a:prstGeom prst="rect">
            <a:avLst/>
          </a:prstGeom>
          <a:noFill/>
        </p:spPr>
        <p:txBody>
          <a:bodyPr wrap="none" rtlCol="0" anchor="ctr">
            <a:spAutoFit/>
          </a:bodyPr>
          <a:lstStyle/>
          <a:p>
            <a:pPr algn="ctr"/>
            <a:r>
              <a:rPr lang="en-US" sz="900" b="1" dirty="0"/>
              <a:t>MOD</a:t>
            </a:r>
          </a:p>
        </p:txBody>
      </p:sp>
      <p:sp>
        <p:nvSpPr>
          <p:cNvPr id="50" name="TextBox 49"/>
          <p:cNvSpPr txBox="1"/>
          <p:nvPr/>
        </p:nvSpPr>
        <p:spPr>
          <a:xfrm>
            <a:off x="7264520" y="1773658"/>
            <a:ext cx="1371600" cy="246888"/>
          </a:xfrm>
          <a:prstGeom prst="rect">
            <a:avLst/>
          </a:prstGeom>
          <a:solidFill>
            <a:schemeClr val="accent4">
              <a:lumMod val="40000"/>
              <a:lumOff val="60000"/>
            </a:schemeClr>
          </a:solidFill>
        </p:spPr>
        <p:txBody>
          <a:bodyPr wrap="square" rtlCol="0" anchor="ctr">
            <a:spAutoFit/>
          </a:bodyPr>
          <a:lstStyle/>
          <a:p>
            <a:pPr algn="ctr"/>
            <a:r>
              <a:rPr lang="en-US" sz="1000" b="1" dirty="0"/>
              <a:t>Point of Use (POU)*</a:t>
            </a:r>
          </a:p>
        </p:txBody>
      </p:sp>
      <p:sp>
        <p:nvSpPr>
          <p:cNvPr id="15" name="Rectangle 14"/>
          <p:cNvSpPr/>
          <p:nvPr/>
        </p:nvSpPr>
        <p:spPr>
          <a:xfrm>
            <a:off x="7272116" y="3903168"/>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grpSp>
        <p:nvGrpSpPr>
          <p:cNvPr id="53" name="Group 52"/>
          <p:cNvGrpSpPr/>
          <p:nvPr/>
        </p:nvGrpSpPr>
        <p:grpSpPr>
          <a:xfrm>
            <a:off x="7884685" y="3904898"/>
            <a:ext cx="938078" cy="780497"/>
            <a:chOff x="7067176" y="3576598"/>
            <a:chExt cx="938078" cy="780497"/>
          </a:xfrm>
        </p:grpSpPr>
        <p:grpSp>
          <p:nvGrpSpPr>
            <p:cNvPr id="18" name="Group 17"/>
            <p:cNvGrpSpPr/>
            <p:nvPr/>
          </p:nvGrpSpPr>
          <p:grpSpPr>
            <a:xfrm>
              <a:off x="7196177" y="3576598"/>
              <a:ext cx="635479" cy="579902"/>
              <a:chOff x="5581291" y="3734072"/>
              <a:chExt cx="983411" cy="983410"/>
            </a:xfrm>
          </p:grpSpPr>
          <p:sp>
            <p:nvSpPr>
              <p:cNvPr id="17" name="Rectangle 16"/>
              <p:cNvSpPr/>
              <p:nvPr/>
            </p:nvSpPr>
            <p:spPr>
              <a:xfrm>
                <a:off x="5650302" y="380308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16" name="Rectangle 15"/>
              <p:cNvSpPr/>
              <p:nvPr/>
            </p:nvSpPr>
            <p:spPr>
              <a:xfrm>
                <a:off x="5581291" y="373407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grpSp>
        <p:sp>
          <p:nvSpPr>
            <p:cNvPr id="52" name="TextBox 51"/>
            <p:cNvSpPr txBox="1"/>
            <p:nvPr/>
          </p:nvSpPr>
          <p:spPr>
            <a:xfrm>
              <a:off x="7067176" y="4126263"/>
              <a:ext cx="938078" cy="230832"/>
            </a:xfrm>
            <a:prstGeom prst="rect">
              <a:avLst/>
            </a:prstGeom>
            <a:noFill/>
            <a:ln>
              <a:noFill/>
            </a:ln>
          </p:spPr>
          <p:txBody>
            <a:bodyPr wrap="none" rtlCol="0" anchor="ctr">
              <a:spAutoFit/>
            </a:bodyPr>
            <a:lstStyle/>
            <a:p>
              <a:pPr algn="ctr"/>
              <a:r>
                <a:rPr lang="en-US" sz="900" dirty="0"/>
                <a:t>Multiple Units* </a:t>
              </a:r>
            </a:p>
          </p:txBody>
        </p:sp>
      </p:grpSp>
      <p:grpSp>
        <p:nvGrpSpPr>
          <p:cNvPr id="66" name="Group 65"/>
          <p:cNvGrpSpPr/>
          <p:nvPr/>
        </p:nvGrpSpPr>
        <p:grpSpPr>
          <a:xfrm>
            <a:off x="2213918" y="5846863"/>
            <a:ext cx="1209446" cy="535188"/>
            <a:chOff x="6406551" y="5014472"/>
            <a:chExt cx="1209446" cy="535188"/>
          </a:xfrm>
        </p:grpSpPr>
        <p:grpSp>
          <p:nvGrpSpPr>
            <p:cNvPr id="65" name="Group 64"/>
            <p:cNvGrpSpPr/>
            <p:nvPr/>
          </p:nvGrpSpPr>
          <p:grpSpPr>
            <a:xfrm>
              <a:off x="6406551" y="5199138"/>
              <a:ext cx="358453" cy="350522"/>
              <a:chOff x="6406551" y="5199138"/>
              <a:chExt cx="358453" cy="350522"/>
            </a:xfrm>
          </p:grpSpPr>
          <p:sp>
            <p:nvSpPr>
              <p:cNvPr id="55" name="Flowchart: Connector 54"/>
              <p:cNvSpPr/>
              <p:nvPr/>
            </p:nvSpPr>
            <p:spPr>
              <a:xfrm>
                <a:off x="6406551" y="5428915"/>
                <a:ext cx="115019" cy="120745"/>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a:cxnSpLocks/>
                <a:stCxn id="62" idx="1"/>
                <a:endCxn id="55" idx="7"/>
              </p:cNvCxnSpPr>
              <p:nvPr/>
            </p:nvCxnSpPr>
            <p:spPr>
              <a:xfrm flipH="1">
                <a:off x="6504726" y="5199138"/>
                <a:ext cx="260278" cy="247460"/>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62" name="TextBox 61"/>
            <p:cNvSpPr txBox="1"/>
            <p:nvPr/>
          </p:nvSpPr>
          <p:spPr>
            <a:xfrm>
              <a:off x="6765004" y="5014472"/>
              <a:ext cx="850993" cy="369332"/>
            </a:xfrm>
            <a:prstGeom prst="rect">
              <a:avLst/>
            </a:prstGeom>
            <a:noFill/>
          </p:spPr>
          <p:txBody>
            <a:bodyPr wrap="square" lIns="45720" rtlCol="0" anchor="ctr">
              <a:spAutoFit/>
            </a:bodyPr>
            <a:lstStyle/>
            <a:p>
              <a:r>
                <a:rPr lang="en-US" sz="900" b="1" dirty="0"/>
                <a:t>Field Test with AWT Sample</a:t>
              </a:r>
            </a:p>
          </p:txBody>
        </p:sp>
      </p:grpSp>
      <p:sp>
        <p:nvSpPr>
          <p:cNvPr id="56" name="TextBox 55"/>
          <p:cNvSpPr txBox="1"/>
          <p:nvPr/>
        </p:nvSpPr>
        <p:spPr>
          <a:xfrm>
            <a:off x="444087" y="4847120"/>
            <a:ext cx="1502334" cy="646331"/>
          </a:xfrm>
          <a:prstGeom prst="rect">
            <a:avLst/>
          </a:prstGeom>
          <a:noFill/>
        </p:spPr>
        <p:txBody>
          <a:bodyPr wrap="none" rtlCol="0" anchor="ctr">
            <a:spAutoFit/>
          </a:bodyPr>
          <a:lstStyle/>
          <a:p>
            <a:r>
              <a:rPr lang="en-US" sz="900" b="1" u="sng" dirty="0"/>
              <a:t>Common Modifiers (MOD)</a:t>
            </a:r>
          </a:p>
          <a:p>
            <a:r>
              <a:rPr lang="en-US" sz="900" b="1" dirty="0"/>
              <a:t>GW</a:t>
            </a:r>
            <a:r>
              <a:rPr lang="en-US" sz="900" dirty="0"/>
              <a:t> – Groundwater</a:t>
            </a:r>
          </a:p>
          <a:p>
            <a:r>
              <a:rPr lang="en-US" sz="900" b="1" dirty="0"/>
              <a:t>MW</a:t>
            </a:r>
            <a:r>
              <a:rPr lang="en-US" sz="900" dirty="0"/>
              <a:t> – Municipal Water </a:t>
            </a:r>
          </a:p>
          <a:p>
            <a:r>
              <a:rPr lang="en-US" sz="900" b="1" dirty="0"/>
              <a:t>SW</a:t>
            </a:r>
            <a:r>
              <a:rPr lang="en-US" sz="900" dirty="0"/>
              <a:t> – Surface Water</a:t>
            </a:r>
          </a:p>
        </p:txBody>
      </p:sp>
      <p:grpSp>
        <p:nvGrpSpPr>
          <p:cNvPr id="10" name="Group 9"/>
          <p:cNvGrpSpPr/>
          <p:nvPr/>
        </p:nvGrpSpPr>
        <p:grpSpPr>
          <a:xfrm>
            <a:off x="3940823" y="4286317"/>
            <a:ext cx="1391198" cy="1000051"/>
            <a:chOff x="3739536" y="4467244"/>
            <a:chExt cx="1391198" cy="1000051"/>
          </a:xfrm>
        </p:grpSpPr>
        <p:sp>
          <p:nvSpPr>
            <p:cNvPr id="8" name="Flowchart: Connector 7"/>
            <p:cNvSpPr/>
            <p:nvPr/>
          </p:nvSpPr>
          <p:spPr>
            <a:xfrm>
              <a:off x="4046120" y="4467244"/>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sp>
          <p:nvSpPr>
            <p:cNvPr id="60" name="TextBox 59"/>
            <p:cNvSpPr txBox="1"/>
            <p:nvPr/>
          </p:nvSpPr>
          <p:spPr>
            <a:xfrm>
              <a:off x="3739536" y="5236463"/>
              <a:ext cx="1391198" cy="230832"/>
            </a:xfrm>
            <a:prstGeom prst="rect">
              <a:avLst/>
            </a:prstGeom>
            <a:noFill/>
          </p:spPr>
          <p:txBody>
            <a:bodyPr wrap="square" rtlCol="0" anchor="ctr">
              <a:spAutoFit/>
            </a:bodyPr>
            <a:lstStyle/>
            <a:p>
              <a:pPr algn="ctr"/>
              <a:r>
                <a:rPr lang="en-US" sz="900" dirty="0"/>
                <a:t>Treated water container</a:t>
              </a:r>
            </a:p>
          </p:txBody>
        </p:sp>
      </p:grpSp>
      <p:sp>
        <p:nvSpPr>
          <p:cNvPr id="61" name="TextBox 60"/>
          <p:cNvSpPr txBox="1"/>
          <p:nvPr/>
        </p:nvSpPr>
        <p:spPr>
          <a:xfrm>
            <a:off x="2065251" y="3876026"/>
            <a:ext cx="1811753" cy="1446550"/>
          </a:xfrm>
          <a:prstGeom prst="rect">
            <a:avLst/>
          </a:prstGeom>
          <a:noFill/>
        </p:spPr>
        <p:txBody>
          <a:bodyPr wrap="square" rtlCol="0" anchor="ctr">
            <a:spAutoFit/>
          </a:bodyPr>
          <a:lstStyle/>
          <a:p>
            <a:r>
              <a:rPr lang="en-US" sz="900" b="1" u="sng" dirty="0"/>
              <a:t>Common Modifiers (MOD)</a:t>
            </a:r>
          </a:p>
          <a:p>
            <a:pPr marL="344488" indent="-344488"/>
            <a:r>
              <a:rPr lang="en-US" sz="900" b="1" dirty="0"/>
              <a:t>MFWPS</a:t>
            </a:r>
            <a:r>
              <a:rPr lang="en-US" sz="900" dirty="0"/>
              <a:t> – Military Field Water Purification System</a:t>
            </a:r>
          </a:p>
          <a:p>
            <a:pPr marL="344488" indent="-344488"/>
            <a:r>
              <a:rPr lang="en-US" sz="900" b="1" dirty="0"/>
              <a:t>COTS</a:t>
            </a:r>
            <a:r>
              <a:rPr lang="en-US" sz="900" dirty="0"/>
              <a:t> – Commercial/Non-fielded small purification system</a:t>
            </a:r>
          </a:p>
          <a:p>
            <a:pPr marL="344488" indent="-344488"/>
            <a:r>
              <a:rPr lang="en-US" sz="900" b="1" dirty="0"/>
              <a:t>CTR</a:t>
            </a:r>
            <a:r>
              <a:rPr lang="en-US" sz="900" dirty="0"/>
              <a:t> – Contractor-Built System</a:t>
            </a:r>
          </a:p>
          <a:p>
            <a:pPr marL="344488" indent="-344488"/>
            <a:r>
              <a:rPr lang="en-US" sz="900" b="1" dirty="0"/>
              <a:t>WTP</a:t>
            </a:r>
            <a:r>
              <a:rPr lang="en-US" sz="900" dirty="0"/>
              <a:t> – Fixed Water Treatment Plant</a:t>
            </a:r>
          </a:p>
          <a:p>
            <a:pPr marL="344488" indent="-344488"/>
            <a:r>
              <a:rPr lang="en-US" sz="900" b="1" dirty="0"/>
              <a:t>DIS </a:t>
            </a:r>
            <a:r>
              <a:rPr lang="en-US" sz="900" dirty="0"/>
              <a:t>– Disinfection only </a:t>
            </a:r>
          </a:p>
          <a:p>
            <a:pPr marL="344488" indent="-344488"/>
            <a:r>
              <a:rPr lang="en-US" sz="700" dirty="0"/>
              <a:t>(a DOEHRS component if mechanical dosing)</a:t>
            </a:r>
            <a:endParaRPr lang="en-US" sz="700" b="1" dirty="0"/>
          </a:p>
        </p:txBody>
      </p:sp>
      <p:sp>
        <p:nvSpPr>
          <p:cNvPr id="63" name="TextBox 62"/>
          <p:cNvSpPr txBox="1"/>
          <p:nvPr/>
        </p:nvSpPr>
        <p:spPr>
          <a:xfrm>
            <a:off x="3879465" y="5362555"/>
            <a:ext cx="1882247" cy="1061829"/>
          </a:xfrm>
          <a:prstGeom prst="rect">
            <a:avLst/>
          </a:prstGeom>
          <a:noFill/>
        </p:spPr>
        <p:txBody>
          <a:bodyPr wrap="none" rtlCol="0" anchor="ctr">
            <a:spAutoFit/>
          </a:bodyPr>
          <a:lstStyle/>
          <a:p>
            <a:r>
              <a:rPr lang="en-US" sz="900" b="1" u="sng" dirty="0"/>
              <a:t>Common Modifiers (MOD)</a:t>
            </a:r>
          </a:p>
          <a:p>
            <a:r>
              <a:rPr lang="en-US" sz="900" b="1" dirty="0"/>
              <a:t>BUF</a:t>
            </a:r>
            <a:r>
              <a:rPr lang="en-US" sz="900" dirty="0"/>
              <a:t> – Water Trailer (Buffalo)</a:t>
            </a:r>
          </a:p>
          <a:p>
            <a:r>
              <a:rPr lang="en-US" sz="900" b="1" dirty="0"/>
              <a:t>CAM</a:t>
            </a:r>
            <a:r>
              <a:rPr lang="en-US" sz="900" dirty="0"/>
              <a:t> – Water Trailer (Camel)</a:t>
            </a:r>
          </a:p>
          <a:p>
            <a:r>
              <a:rPr lang="en-US" sz="900" b="1" dirty="0"/>
              <a:t>COM</a:t>
            </a:r>
            <a:r>
              <a:rPr lang="en-US" sz="900" dirty="0"/>
              <a:t> – Commercial Tank</a:t>
            </a:r>
          </a:p>
          <a:p>
            <a:r>
              <a:rPr lang="en-US" sz="900" b="1" dirty="0"/>
              <a:t>FB</a:t>
            </a:r>
            <a:r>
              <a:rPr lang="en-US" sz="900" dirty="0"/>
              <a:t> – Fabric Tank/ Bladder</a:t>
            </a:r>
          </a:p>
          <a:p>
            <a:r>
              <a:rPr lang="en-US" sz="900" b="1" dirty="0"/>
              <a:t>HIP</a:t>
            </a:r>
            <a:r>
              <a:rPr lang="en-US" sz="900" dirty="0"/>
              <a:t> – Water Tank Rack (Hippo)**</a:t>
            </a:r>
          </a:p>
          <a:p>
            <a:r>
              <a:rPr lang="en-US" sz="900" b="1" dirty="0"/>
              <a:t>TR</a:t>
            </a:r>
            <a:r>
              <a:rPr lang="en-US" sz="900" dirty="0"/>
              <a:t> – Commercial Tank Truck/ Trailer</a:t>
            </a:r>
          </a:p>
        </p:txBody>
      </p:sp>
      <p:sp>
        <p:nvSpPr>
          <p:cNvPr id="64" name="TextBox 63"/>
          <p:cNvSpPr txBox="1"/>
          <p:nvPr/>
        </p:nvSpPr>
        <p:spPr>
          <a:xfrm>
            <a:off x="3869526" y="6422677"/>
            <a:ext cx="2672079" cy="369332"/>
          </a:xfrm>
          <a:prstGeom prst="rect">
            <a:avLst/>
          </a:prstGeom>
          <a:noFill/>
        </p:spPr>
        <p:txBody>
          <a:bodyPr wrap="square" rtlCol="0" anchor="ctr">
            <a:spAutoFit/>
          </a:bodyPr>
          <a:lstStyle/>
          <a:p>
            <a:r>
              <a:rPr lang="en-US" sz="900" dirty="0"/>
              <a:t>** Within DOEHRS-IH, a Water Tank Rack (Hippo) </a:t>
            </a:r>
          </a:p>
          <a:p>
            <a:r>
              <a:rPr lang="en-US" sz="900" dirty="0"/>
              <a:t>is called a Water Tank Truck MILSPEC</a:t>
            </a:r>
          </a:p>
        </p:txBody>
      </p:sp>
      <p:sp>
        <p:nvSpPr>
          <p:cNvPr id="67" name="TextBox 66"/>
          <p:cNvSpPr txBox="1"/>
          <p:nvPr/>
        </p:nvSpPr>
        <p:spPr>
          <a:xfrm>
            <a:off x="5535508" y="4038588"/>
            <a:ext cx="1525523" cy="1338828"/>
          </a:xfrm>
          <a:prstGeom prst="rect">
            <a:avLst/>
          </a:prstGeom>
          <a:noFill/>
        </p:spPr>
        <p:txBody>
          <a:bodyPr wrap="square" rtlCol="0" anchor="ctr">
            <a:spAutoFit/>
          </a:bodyPr>
          <a:lstStyle/>
          <a:p>
            <a:r>
              <a:rPr lang="en-US" sz="900" b="1" u="sng" dirty="0"/>
              <a:t>Common Modifiers (MOD)</a:t>
            </a:r>
          </a:p>
          <a:p>
            <a:r>
              <a:rPr lang="en-US" sz="900" b="1" dirty="0"/>
              <a:t>A</a:t>
            </a:r>
            <a:r>
              <a:rPr lang="en-US" sz="900" dirty="0"/>
              <a:t> – Alloy</a:t>
            </a:r>
          </a:p>
          <a:p>
            <a:r>
              <a:rPr lang="en-US" sz="900" b="1" dirty="0"/>
              <a:t>ACP</a:t>
            </a:r>
            <a:r>
              <a:rPr lang="en-US" sz="900" dirty="0"/>
              <a:t> – Asbestos Cement Pipe</a:t>
            </a:r>
          </a:p>
          <a:p>
            <a:r>
              <a:rPr lang="en-US" sz="900" b="1" dirty="0"/>
              <a:t>C</a:t>
            </a:r>
            <a:r>
              <a:rPr lang="en-US" sz="900" dirty="0"/>
              <a:t> – Canvas</a:t>
            </a:r>
          </a:p>
          <a:p>
            <a:r>
              <a:rPr lang="en-US" sz="900" b="1" dirty="0"/>
              <a:t>CI</a:t>
            </a:r>
            <a:r>
              <a:rPr lang="en-US" sz="900" dirty="0"/>
              <a:t> – Cast Iron</a:t>
            </a:r>
          </a:p>
          <a:p>
            <a:r>
              <a:rPr lang="en-US" sz="900" b="1" dirty="0"/>
              <a:t>CN</a:t>
            </a:r>
            <a:r>
              <a:rPr lang="en-US" sz="900" dirty="0"/>
              <a:t> – Copper/Nickel</a:t>
            </a:r>
          </a:p>
          <a:p>
            <a:r>
              <a:rPr lang="en-US" sz="900" b="1" dirty="0"/>
              <a:t>GS</a:t>
            </a:r>
            <a:r>
              <a:rPr lang="en-US" sz="900" dirty="0"/>
              <a:t> – Galvanized Steel</a:t>
            </a:r>
          </a:p>
          <a:p>
            <a:r>
              <a:rPr lang="en-US" sz="900" b="1" dirty="0"/>
              <a:t>PVC</a:t>
            </a:r>
            <a:r>
              <a:rPr lang="en-US" sz="900" dirty="0"/>
              <a:t> – Polyvinyl Chloride </a:t>
            </a:r>
          </a:p>
          <a:p>
            <a:r>
              <a:rPr lang="en-US" sz="900" b="1" dirty="0"/>
              <a:t>UNK</a:t>
            </a:r>
            <a:r>
              <a:rPr lang="en-US" sz="900" dirty="0"/>
              <a:t> - Unknown</a:t>
            </a:r>
          </a:p>
        </p:txBody>
      </p:sp>
      <p:sp>
        <p:nvSpPr>
          <p:cNvPr id="68" name="TextBox 67"/>
          <p:cNvSpPr txBox="1"/>
          <p:nvPr/>
        </p:nvSpPr>
        <p:spPr>
          <a:xfrm>
            <a:off x="7236415" y="4682040"/>
            <a:ext cx="1510469" cy="1754326"/>
          </a:xfrm>
          <a:prstGeom prst="rect">
            <a:avLst/>
          </a:prstGeom>
          <a:noFill/>
        </p:spPr>
        <p:txBody>
          <a:bodyPr wrap="square" rtlCol="0" anchor="ctr">
            <a:spAutoFit/>
          </a:bodyPr>
          <a:lstStyle/>
          <a:p>
            <a:r>
              <a:rPr lang="en-US" sz="900" b="1" u="sng" dirty="0"/>
              <a:t>Common Modifiers (MOD)</a:t>
            </a:r>
          </a:p>
          <a:p>
            <a:pPr marL="230188" indent="-230188"/>
            <a:r>
              <a:rPr lang="en-US" sz="900" b="1" dirty="0"/>
              <a:t>AS</a:t>
            </a:r>
            <a:r>
              <a:rPr lang="en-US" sz="900" dirty="0"/>
              <a:t> – Aid Station/ Medical Facility</a:t>
            </a:r>
          </a:p>
          <a:p>
            <a:pPr marL="230188" indent="-230188"/>
            <a:r>
              <a:rPr lang="en-US" sz="900" b="1" dirty="0"/>
              <a:t>BK</a:t>
            </a:r>
            <a:r>
              <a:rPr lang="en-US" sz="900" dirty="0"/>
              <a:t> – Barracks</a:t>
            </a:r>
          </a:p>
          <a:p>
            <a:pPr marL="230188" indent="-230188"/>
            <a:r>
              <a:rPr lang="en-US" sz="900" b="1" dirty="0"/>
              <a:t>DFAC</a:t>
            </a:r>
            <a:r>
              <a:rPr lang="en-US" sz="900" dirty="0"/>
              <a:t> – Dining Facility</a:t>
            </a:r>
          </a:p>
          <a:p>
            <a:pPr marL="230188" indent="-230188"/>
            <a:r>
              <a:rPr lang="en-US" sz="900" b="1" dirty="0"/>
              <a:t>L</a:t>
            </a:r>
            <a:r>
              <a:rPr lang="en-US" sz="900" dirty="0"/>
              <a:t> – Laundry</a:t>
            </a:r>
          </a:p>
          <a:p>
            <a:pPr marL="230188" indent="-230188"/>
            <a:r>
              <a:rPr lang="en-US" sz="900" b="1" dirty="0"/>
              <a:t>LT</a:t>
            </a:r>
            <a:r>
              <a:rPr lang="en-US" sz="900" dirty="0"/>
              <a:t> – Latrine</a:t>
            </a:r>
          </a:p>
          <a:p>
            <a:pPr marL="230188" indent="-230188"/>
            <a:r>
              <a:rPr lang="en-US" sz="900" b="1" dirty="0"/>
              <a:t>OPS</a:t>
            </a:r>
            <a:r>
              <a:rPr lang="en-US" sz="900" dirty="0"/>
              <a:t> – Operational building</a:t>
            </a:r>
          </a:p>
          <a:p>
            <a:pPr marL="230188" indent="-230188"/>
            <a:r>
              <a:rPr lang="en-US" sz="900" b="1" dirty="0"/>
              <a:t>R</a:t>
            </a:r>
            <a:r>
              <a:rPr lang="en-US" sz="900" dirty="0"/>
              <a:t> – Recreation</a:t>
            </a:r>
          </a:p>
          <a:p>
            <a:pPr marL="230188" indent="-230188"/>
            <a:r>
              <a:rPr lang="en-US" sz="900" b="1" dirty="0"/>
              <a:t>SH</a:t>
            </a:r>
            <a:r>
              <a:rPr lang="en-US" sz="900" dirty="0"/>
              <a:t> – Shower</a:t>
            </a:r>
          </a:p>
          <a:p>
            <a:pPr marL="230188" indent="-230188"/>
            <a:r>
              <a:rPr lang="en-US" sz="900" b="1" dirty="0"/>
              <a:t>WP</a:t>
            </a:r>
            <a:r>
              <a:rPr lang="en-US" sz="900" dirty="0"/>
              <a:t> – Water Point</a:t>
            </a:r>
          </a:p>
          <a:p>
            <a:pPr marL="230188" indent="-230188"/>
            <a:r>
              <a:rPr lang="en-US" sz="900" b="1" dirty="0"/>
              <a:t>WR</a:t>
            </a:r>
            <a:r>
              <a:rPr lang="en-US" sz="900" dirty="0"/>
              <a:t> - </a:t>
            </a:r>
            <a:r>
              <a:rPr lang="en-US" sz="900" dirty="0" err="1"/>
              <a:t>Washrack</a:t>
            </a:r>
            <a:endParaRPr lang="en-US" sz="900" dirty="0"/>
          </a:p>
        </p:txBody>
      </p:sp>
      <p:sp>
        <p:nvSpPr>
          <p:cNvPr id="69" name="TextBox 68"/>
          <p:cNvSpPr txBox="1"/>
          <p:nvPr/>
        </p:nvSpPr>
        <p:spPr>
          <a:xfrm>
            <a:off x="5597481" y="1769658"/>
            <a:ext cx="1371600" cy="246888"/>
          </a:xfrm>
          <a:prstGeom prst="rect">
            <a:avLst/>
          </a:prstGeom>
          <a:solidFill>
            <a:schemeClr val="accent4">
              <a:lumMod val="40000"/>
              <a:lumOff val="60000"/>
            </a:schemeClr>
          </a:solidFill>
        </p:spPr>
        <p:txBody>
          <a:bodyPr wrap="square" rtlCol="0" anchor="ctr">
            <a:spAutoFit/>
          </a:bodyPr>
          <a:lstStyle/>
          <a:p>
            <a:pPr algn="ctr"/>
            <a:r>
              <a:rPr lang="en-US" sz="1000" b="1" dirty="0"/>
              <a:t>Distribution System</a:t>
            </a:r>
          </a:p>
        </p:txBody>
      </p:sp>
      <p:sp>
        <p:nvSpPr>
          <p:cNvPr id="70" name="TextBox 69"/>
          <p:cNvSpPr txBox="1"/>
          <p:nvPr/>
        </p:nvSpPr>
        <p:spPr>
          <a:xfrm>
            <a:off x="5668521" y="2082486"/>
            <a:ext cx="1242195" cy="230832"/>
          </a:xfrm>
          <a:prstGeom prst="rect">
            <a:avLst/>
          </a:prstGeom>
          <a:noFill/>
        </p:spPr>
        <p:txBody>
          <a:bodyPr wrap="square" rtlCol="0" anchor="ctr">
            <a:spAutoFit/>
          </a:bodyPr>
          <a:lstStyle/>
          <a:p>
            <a:pPr algn="ctr"/>
            <a:r>
              <a:rPr lang="en-US" sz="900" u="sng" dirty="0"/>
              <a:t>Mobile Delivery***</a:t>
            </a:r>
          </a:p>
        </p:txBody>
      </p:sp>
      <p:sp>
        <p:nvSpPr>
          <p:cNvPr id="73" name="TextBox 72"/>
          <p:cNvSpPr txBox="1"/>
          <p:nvPr/>
        </p:nvSpPr>
        <p:spPr>
          <a:xfrm>
            <a:off x="5774792" y="3334988"/>
            <a:ext cx="1005840" cy="230832"/>
          </a:xfrm>
          <a:prstGeom prst="rect">
            <a:avLst/>
          </a:prstGeom>
          <a:noFill/>
        </p:spPr>
        <p:txBody>
          <a:bodyPr wrap="square" rtlCol="0" anchor="ctr">
            <a:spAutoFit/>
          </a:bodyPr>
          <a:lstStyle/>
          <a:p>
            <a:pPr algn="ctr"/>
            <a:r>
              <a:rPr lang="en-US" sz="900" u="sng" dirty="0"/>
              <a:t>Pipe / Hose</a:t>
            </a:r>
          </a:p>
        </p:txBody>
      </p:sp>
      <p:sp>
        <p:nvSpPr>
          <p:cNvPr id="77" name="TextBox 76"/>
          <p:cNvSpPr txBox="1"/>
          <p:nvPr/>
        </p:nvSpPr>
        <p:spPr>
          <a:xfrm>
            <a:off x="2219047" y="5599975"/>
            <a:ext cx="1371600" cy="246888"/>
          </a:xfrm>
          <a:prstGeom prst="rect">
            <a:avLst/>
          </a:prstGeom>
          <a:solidFill>
            <a:schemeClr val="accent4">
              <a:lumMod val="40000"/>
              <a:lumOff val="60000"/>
            </a:schemeClr>
          </a:solidFill>
        </p:spPr>
        <p:txBody>
          <a:bodyPr wrap="square" rtlCol="0" anchor="ctr">
            <a:spAutoFit/>
          </a:bodyPr>
          <a:lstStyle/>
          <a:p>
            <a:pPr algn="ctr"/>
            <a:r>
              <a:rPr lang="en-US" sz="1000" b="1" dirty="0"/>
              <a:t>Sampling Point</a:t>
            </a:r>
          </a:p>
        </p:txBody>
      </p:sp>
      <p:sp>
        <p:nvSpPr>
          <p:cNvPr id="78" name="TextBox 77"/>
          <p:cNvSpPr txBox="1"/>
          <p:nvPr/>
        </p:nvSpPr>
        <p:spPr>
          <a:xfrm>
            <a:off x="5668521" y="2540096"/>
            <a:ext cx="1186747" cy="369332"/>
          </a:xfrm>
          <a:prstGeom prst="rect">
            <a:avLst/>
          </a:prstGeom>
          <a:noFill/>
        </p:spPr>
        <p:txBody>
          <a:bodyPr wrap="square" rtlCol="0" anchor="ctr">
            <a:spAutoFit/>
          </a:bodyPr>
          <a:lstStyle/>
          <a:p>
            <a:pPr algn="ctr"/>
            <a:r>
              <a:rPr lang="en-US" sz="900" dirty="0"/>
              <a:t>*** No MOD needed for the dashed line </a:t>
            </a:r>
          </a:p>
        </p:txBody>
      </p:sp>
      <p:cxnSp>
        <p:nvCxnSpPr>
          <p:cNvPr id="24" name="Straight Connector 23"/>
          <p:cNvCxnSpPr/>
          <p:nvPr/>
        </p:nvCxnSpPr>
        <p:spPr>
          <a:xfrm>
            <a:off x="2060138" y="1764155"/>
            <a:ext cx="28195" cy="4589657"/>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3790192" y="1775524"/>
            <a:ext cx="28195" cy="4589657"/>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5452847" y="1775522"/>
            <a:ext cx="18843" cy="3940916"/>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7114360" y="1772675"/>
            <a:ext cx="29333" cy="4592504"/>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5462266" y="3164874"/>
            <a:ext cx="1672004" cy="839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08" name="Group 107"/>
          <p:cNvGrpSpPr/>
          <p:nvPr/>
        </p:nvGrpSpPr>
        <p:grpSpPr>
          <a:xfrm>
            <a:off x="7864161" y="2193591"/>
            <a:ext cx="938078" cy="734052"/>
            <a:chOff x="7067176" y="3617292"/>
            <a:chExt cx="938078" cy="734052"/>
          </a:xfrm>
        </p:grpSpPr>
        <p:sp>
          <p:nvSpPr>
            <p:cNvPr id="112" name="Rectangle 111"/>
            <p:cNvSpPr/>
            <p:nvPr/>
          </p:nvSpPr>
          <p:spPr>
            <a:xfrm>
              <a:off x="7240772" y="3617292"/>
              <a:ext cx="590884" cy="53920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111" name="TextBox 110"/>
            <p:cNvSpPr txBox="1"/>
            <p:nvPr/>
          </p:nvSpPr>
          <p:spPr>
            <a:xfrm>
              <a:off x="7067176" y="4120512"/>
              <a:ext cx="938078" cy="230832"/>
            </a:xfrm>
            <a:prstGeom prst="rect">
              <a:avLst/>
            </a:prstGeom>
            <a:noFill/>
            <a:ln>
              <a:noFill/>
            </a:ln>
          </p:spPr>
          <p:txBody>
            <a:bodyPr wrap="none" rtlCol="0" anchor="ctr">
              <a:spAutoFit/>
            </a:bodyPr>
            <a:lstStyle/>
            <a:p>
              <a:pPr algn="ctr"/>
              <a:r>
                <a:rPr lang="en-US" sz="900" dirty="0"/>
                <a:t>Multiple Units* </a:t>
              </a:r>
            </a:p>
          </p:txBody>
        </p:sp>
      </p:grpSp>
      <p:grpSp>
        <p:nvGrpSpPr>
          <p:cNvPr id="136" name="Group 135"/>
          <p:cNvGrpSpPr/>
          <p:nvPr/>
        </p:nvGrpSpPr>
        <p:grpSpPr>
          <a:xfrm>
            <a:off x="2438482" y="2118412"/>
            <a:ext cx="1052636" cy="886317"/>
            <a:chOff x="2460580" y="2219270"/>
            <a:chExt cx="1052636" cy="886317"/>
          </a:xfrm>
        </p:grpSpPr>
        <p:sp>
          <p:nvSpPr>
            <p:cNvPr id="7" name="Diamond 6"/>
            <p:cNvSpPr/>
            <p:nvPr/>
          </p:nvSpPr>
          <p:spPr>
            <a:xfrm>
              <a:off x="2460580" y="2219270"/>
              <a:ext cx="1000307" cy="677375"/>
            </a:xfrm>
            <a:prstGeom prst="diamond">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sp>
          <p:nvSpPr>
            <p:cNvPr id="135" name="TextBox 134"/>
            <p:cNvSpPr txBox="1"/>
            <p:nvPr/>
          </p:nvSpPr>
          <p:spPr>
            <a:xfrm>
              <a:off x="2474149" y="2874755"/>
              <a:ext cx="1039067" cy="230832"/>
            </a:xfrm>
            <a:prstGeom prst="rect">
              <a:avLst/>
            </a:prstGeom>
            <a:noFill/>
          </p:spPr>
          <p:txBody>
            <a:bodyPr wrap="none" rtlCol="0" anchor="ctr">
              <a:spAutoFit/>
            </a:bodyPr>
            <a:lstStyle/>
            <a:p>
              <a:pPr algn="ctr"/>
              <a:r>
                <a:rPr lang="en-US" sz="900" dirty="0"/>
                <a:t>Treatment system</a:t>
              </a:r>
            </a:p>
          </p:txBody>
        </p:sp>
      </p:grpSp>
      <p:sp>
        <p:nvSpPr>
          <p:cNvPr id="115" name="TextBox 114"/>
          <p:cNvSpPr txBox="1"/>
          <p:nvPr/>
        </p:nvSpPr>
        <p:spPr>
          <a:xfrm>
            <a:off x="2060560" y="5265502"/>
            <a:ext cx="1811753" cy="215444"/>
          </a:xfrm>
          <a:prstGeom prst="rect">
            <a:avLst/>
          </a:prstGeom>
          <a:noFill/>
        </p:spPr>
        <p:txBody>
          <a:bodyPr wrap="square" rtlCol="0" anchor="ctr">
            <a:spAutoFit/>
          </a:bodyPr>
          <a:lstStyle/>
          <a:p>
            <a:r>
              <a:rPr lang="en-US" sz="800" u="sng" dirty="0"/>
              <a:t>Note</a:t>
            </a:r>
            <a:r>
              <a:rPr lang="en-US" sz="800" dirty="0"/>
              <a:t>:  Provide brief system description</a:t>
            </a:r>
          </a:p>
        </p:txBody>
      </p:sp>
      <p:grpSp>
        <p:nvGrpSpPr>
          <p:cNvPr id="103" name="Group 102">
            <a:extLst>
              <a:ext uri="{FF2B5EF4-FFF2-40B4-BE49-F238E27FC236}">
                <a16:creationId xmlns:a16="http://schemas.microsoft.com/office/drawing/2014/main" id="{9D3D7733-3A78-4205-A4C0-09BA320E0C1F}"/>
              </a:ext>
            </a:extLst>
          </p:cNvPr>
          <p:cNvGrpSpPr/>
          <p:nvPr/>
        </p:nvGrpSpPr>
        <p:grpSpPr>
          <a:xfrm>
            <a:off x="7105596" y="43794"/>
            <a:ext cx="2000309" cy="731779"/>
            <a:chOff x="4941030" y="110370"/>
            <a:chExt cx="2029414" cy="731779"/>
          </a:xfrm>
        </p:grpSpPr>
        <p:sp>
          <p:nvSpPr>
            <p:cNvPr id="106" name="Flowchart: Summing Junction 105">
              <a:extLst>
                <a:ext uri="{FF2B5EF4-FFF2-40B4-BE49-F238E27FC236}">
                  <a16:creationId xmlns:a16="http://schemas.microsoft.com/office/drawing/2014/main" id="{2950A161-887B-4875-972D-8431C4D81025}"/>
                </a:ext>
              </a:extLst>
            </p:cNvPr>
            <p:cNvSpPr/>
            <p:nvPr/>
          </p:nvSpPr>
          <p:spPr>
            <a:xfrm>
              <a:off x="5089940" y="378956"/>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lowchart: Connector 115">
              <a:extLst>
                <a:ext uri="{FF2B5EF4-FFF2-40B4-BE49-F238E27FC236}">
                  <a16:creationId xmlns:a16="http://schemas.microsoft.com/office/drawing/2014/main" id="{06E69FBB-49EF-4C0F-84D4-C36F4717ACAC}"/>
                </a:ext>
              </a:extLst>
            </p:cNvPr>
            <p:cNvSpPr/>
            <p:nvPr/>
          </p:nvSpPr>
          <p:spPr>
            <a:xfrm>
              <a:off x="6212498" y="386391"/>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sp>
          <p:nvSpPr>
            <p:cNvPr id="119" name="Flowchart: Connector 118">
              <a:extLst>
                <a:ext uri="{FF2B5EF4-FFF2-40B4-BE49-F238E27FC236}">
                  <a16:creationId xmlns:a16="http://schemas.microsoft.com/office/drawing/2014/main" id="{3AE49C12-2085-4E07-BC5F-02A22BE9DD0C}"/>
                </a:ext>
              </a:extLst>
            </p:cNvPr>
            <p:cNvSpPr/>
            <p:nvPr/>
          </p:nvSpPr>
          <p:spPr>
            <a:xfrm>
              <a:off x="5612345" y="372206"/>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20" name="Straight Connector 119">
              <a:extLst>
                <a:ext uri="{FF2B5EF4-FFF2-40B4-BE49-F238E27FC236}">
                  <a16:creationId xmlns:a16="http://schemas.microsoft.com/office/drawing/2014/main" id="{480F4D95-6875-4CAD-BBC4-9316D2694A12}"/>
                </a:ext>
              </a:extLst>
            </p:cNvPr>
            <p:cNvCxnSpPr>
              <a:stCxn id="119" idx="3"/>
              <a:endCxn id="119" idx="7"/>
            </p:cNvCxnSpPr>
            <p:nvPr/>
          </p:nvCxnSpPr>
          <p:spPr>
            <a:xfrm flipV="1">
              <a:off x="5649823" y="408963"/>
              <a:ext cx="180960" cy="17748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0" name="TextBox 129">
              <a:extLst>
                <a:ext uri="{FF2B5EF4-FFF2-40B4-BE49-F238E27FC236}">
                  <a16:creationId xmlns:a16="http://schemas.microsoft.com/office/drawing/2014/main" id="{7B94DDBF-8141-4E6D-9C4E-C3EF0123D6E5}"/>
                </a:ext>
              </a:extLst>
            </p:cNvPr>
            <p:cNvSpPr txBox="1"/>
            <p:nvPr/>
          </p:nvSpPr>
          <p:spPr>
            <a:xfrm>
              <a:off x="4941030" y="110370"/>
              <a:ext cx="1449382" cy="230832"/>
            </a:xfrm>
            <a:prstGeom prst="rect">
              <a:avLst/>
            </a:prstGeom>
            <a:noFill/>
          </p:spPr>
          <p:txBody>
            <a:bodyPr wrap="none" rtlCol="0" anchor="ctr">
              <a:spAutoFit/>
            </a:bodyPr>
            <a:lstStyle/>
            <a:p>
              <a:r>
                <a:rPr lang="en-US" sz="900" b="1" dirty="0"/>
                <a:t>Water Quality Categories:</a:t>
              </a:r>
            </a:p>
          </p:txBody>
        </p:sp>
        <p:sp>
          <p:nvSpPr>
            <p:cNvPr id="132" name="TextBox 131">
              <a:extLst>
                <a:ext uri="{FF2B5EF4-FFF2-40B4-BE49-F238E27FC236}">
                  <a16:creationId xmlns:a16="http://schemas.microsoft.com/office/drawing/2014/main" id="{D1F95424-90BC-46C2-AFF2-04B638CAE807}"/>
                </a:ext>
              </a:extLst>
            </p:cNvPr>
            <p:cNvSpPr txBox="1"/>
            <p:nvPr/>
          </p:nvSpPr>
          <p:spPr>
            <a:xfrm>
              <a:off x="5014331" y="608697"/>
              <a:ext cx="676877" cy="230832"/>
            </a:xfrm>
            <a:prstGeom prst="rect">
              <a:avLst/>
            </a:prstGeom>
            <a:noFill/>
          </p:spPr>
          <p:txBody>
            <a:bodyPr wrap="none" rtlCol="0" anchor="ctr">
              <a:spAutoFit/>
            </a:bodyPr>
            <a:lstStyle/>
            <a:p>
              <a:r>
                <a:rPr lang="en-US" sz="900" dirty="0"/>
                <a:t>Untreated</a:t>
              </a:r>
            </a:p>
          </p:txBody>
        </p:sp>
        <p:sp>
          <p:nvSpPr>
            <p:cNvPr id="133" name="TextBox 132">
              <a:extLst>
                <a:ext uri="{FF2B5EF4-FFF2-40B4-BE49-F238E27FC236}">
                  <a16:creationId xmlns:a16="http://schemas.microsoft.com/office/drawing/2014/main" id="{1E80E320-1940-48C5-9D46-234BAFD61D94}"/>
                </a:ext>
              </a:extLst>
            </p:cNvPr>
            <p:cNvSpPr txBox="1"/>
            <p:nvPr/>
          </p:nvSpPr>
          <p:spPr>
            <a:xfrm>
              <a:off x="6124786" y="611317"/>
              <a:ext cx="845658" cy="230832"/>
            </a:xfrm>
            <a:prstGeom prst="rect">
              <a:avLst/>
            </a:prstGeom>
            <a:noFill/>
          </p:spPr>
          <p:txBody>
            <a:bodyPr wrap="square" rtlCol="0" anchor="ctr">
              <a:spAutoFit/>
            </a:bodyPr>
            <a:lstStyle/>
            <a:p>
              <a:r>
                <a:rPr lang="en-US" sz="900" dirty="0"/>
                <a:t>Treated</a:t>
              </a:r>
            </a:p>
          </p:txBody>
        </p:sp>
        <p:sp>
          <p:nvSpPr>
            <p:cNvPr id="137" name="TextBox 136">
              <a:extLst>
                <a:ext uri="{FF2B5EF4-FFF2-40B4-BE49-F238E27FC236}">
                  <a16:creationId xmlns:a16="http://schemas.microsoft.com/office/drawing/2014/main" id="{3CA8E7DE-9004-4BDC-A771-B20286BC8709}"/>
                </a:ext>
              </a:extLst>
            </p:cNvPr>
            <p:cNvSpPr txBox="1"/>
            <p:nvPr/>
          </p:nvSpPr>
          <p:spPr>
            <a:xfrm>
              <a:off x="5550535" y="601880"/>
              <a:ext cx="763018" cy="230832"/>
            </a:xfrm>
            <a:prstGeom prst="rect">
              <a:avLst/>
            </a:prstGeom>
            <a:noFill/>
          </p:spPr>
          <p:txBody>
            <a:bodyPr wrap="square" rtlCol="0" anchor="ctr">
              <a:spAutoFit/>
            </a:bodyPr>
            <a:lstStyle/>
            <a:p>
              <a:r>
                <a:rPr lang="en-US" sz="900" dirty="0"/>
                <a:t>Disinfected </a:t>
              </a:r>
            </a:p>
          </p:txBody>
        </p:sp>
      </p:grpSp>
      <p:grpSp>
        <p:nvGrpSpPr>
          <p:cNvPr id="138" name="Group 137">
            <a:extLst>
              <a:ext uri="{FF2B5EF4-FFF2-40B4-BE49-F238E27FC236}">
                <a16:creationId xmlns:a16="http://schemas.microsoft.com/office/drawing/2014/main" id="{DC273271-6EA6-4AA9-A056-CE43D002489A}"/>
              </a:ext>
            </a:extLst>
          </p:cNvPr>
          <p:cNvGrpSpPr/>
          <p:nvPr/>
        </p:nvGrpSpPr>
        <p:grpSpPr>
          <a:xfrm>
            <a:off x="2716424" y="6179481"/>
            <a:ext cx="1101963" cy="418545"/>
            <a:chOff x="6406551" y="5131115"/>
            <a:chExt cx="1101963" cy="418545"/>
          </a:xfrm>
        </p:grpSpPr>
        <p:grpSp>
          <p:nvGrpSpPr>
            <p:cNvPr id="139" name="Group 138">
              <a:extLst>
                <a:ext uri="{FF2B5EF4-FFF2-40B4-BE49-F238E27FC236}">
                  <a16:creationId xmlns:a16="http://schemas.microsoft.com/office/drawing/2014/main" id="{3ADF90E7-C3D7-43DB-9A5D-440F34997A48}"/>
                </a:ext>
              </a:extLst>
            </p:cNvPr>
            <p:cNvGrpSpPr/>
            <p:nvPr/>
          </p:nvGrpSpPr>
          <p:grpSpPr>
            <a:xfrm>
              <a:off x="6406551" y="5315781"/>
              <a:ext cx="350140" cy="233879"/>
              <a:chOff x="6406551" y="5315781"/>
              <a:chExt cx="350140" cy="233879"/>
            </a:xfrm>
          </p:grpSpPr>
          <p:sp>
            <p:nvSpPr>
              <p:cNvPr id="141" name="Flowchart: Connector 140">
                <a:extLst>
                  <a:ext uri="{FF2B5EF4-FFF2-40B4-BE49-F238E27FC236}">
                    <a16:creationId xmlns:a16="http://schemas.microsoft.com/office/drawing/2014/main" id="{72E440BF-3D08-40E9-98A2-8DAAB7F8E479}"/>
                  </a:ext>
                </a:extLst>
              </p:cNvPr>
              <p:cNvSpPr/>
              <p:nvPr/>
            </p:nvSpPr>
            <p:spPr>
              <a:xfrm>
                <a:off x="6406551" y="5428915"/>
                <a:ext cx="115019" cy="120745"/>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2" name="Straight Arrow Connector 141">
                <a:extLst>
                  <a:ext uri="{FF2B5EF4-FFF2-40B4-BE49-F238E27FC236}">
                    <a16:creationId xmlns:a16="http://schemas.microsoft.com/office/drawing/2014/main" id="{ED58DF30-6D41-4C66-A320-C88FD7181BDD}"/>
                  </a:ext>
                </a:extLst>
              </p:cNvPr>
              <p:cNvCxnSpPr>
                <a:cxnSpLocks/>
                <a:stCxn id="140" idx="1"/>
                <a:endCxn id="141" idx="7"/>
              </p:cNvCxnSpPr>
              <p:nvPr/>
            </p:nvCxnSpPr>
            <p:spPr>
              <a:xfrm flipH="1">
                <a:off x="6504726" y="5315781"/>
                <a:ext cx="251965" cy="130817"/>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140" name="TextBox 139">
              <a:extLst>
                <a:ext uri="{FF2B5EF4-FFF2-40B4-BE49-F238E27FC236}">
                  <a16:creationId xmlns:a16="http://schemas.microsoft.com/office/drawing/2014/main" id="{626E9FFA-2363-4F45-A65F-08F93097CA6E}"/>
                </a:ext>
              </a:extLst>
            </p:cNvPr>
            <p:cNvSpPr txBox="1"/>
            <p:nvPr/>
          </p:nvSpPr>
          <p:spPr>
            <a:xfrm>
              <a:off x="6756691" y="5131115"/>
              <a:ext cx="751823" cy="369332"/>
            </a:xfrm>
            <a:prstGeom prst="rect">
              <a:avLst/>
            </a:prstGeom>
            <a:noFill/>
          </p:spPr>
          <p:txBody>
            <a:bodyPr wrap="square" lIns="45720" rtlCol="0" anchor="ctr">
              <a:spAutoFit/>
            </a:bodyPr>
            <a:lstStyle/>
            <a:p>
              <a:r>
                <a:rPr lang="en-US" sz="900" b="1" dirty="0"/>
                <a:t>Field Test Only</a:t>
              </a:r>
            </a:p>
          </p:txBody>
        </p:sp>
      </p:grpSp>
      <p:sp>
        <p:nvSpPr>
          <p:cNvPr id="11" name="TextBox 10">
            <a:extLst>
              <a:ext uri="{FF2B5EF4-FFF2-40B4-BE49-F238E27FC236}">
                <a16:creationId xmlns:a16="http://schemas.microsoft.com/office/drawing/2014/main" id="{DF4A7563-7403-DEE7-3C75-33DCD73DA9DB}"/>
              </a:ext>
            </a:extLst>
          </p:cNvPr>
          <p:cNvSpPr txBox="1"/>
          <p:nvPr/>
        </p:nvSpPr>
        <p:spPr>
          <a:xfrm>
            <a:off x="325652" y="5535328"/>
            <a:ext cx="1740024" cy="1077218"/>
          </a:xfrm>
          <a:prstGeom prst="rect">
            <a:avLst/>
          </a:prstGeom>
          <a:noFill/>
          <a:ln>
            <a:noFill/>
          </a:ln>
        </p:spPr>
        <p:txBody>
          <a:bodyPr wrap="square" rtlCol="0" anchor="ctr">
            <a:spAutoFit/>
          </a:bodyPr>
          <a:lstStyle/>
          <a:p>
            <a:r>
              <a:rPr lang="en-US" sz="800" b="1" u="sng" dirty="0"/>
              <a:t>Note</a:t>
            </a:r>
            <a:r>
              <a:rPr lang="en-US" sz="800" b="1" dirty="0"/>
              <a:t>:  MW – Municipal Water </a:t>
            </a:r>
            <a:r>
              <a:rPr lang="en-US" sz="800" dirty="0"/>
              <a:t>should be annotated as ‘untreated’ per TB MED 577 (Section 2-3).  Water from host nation municipal drinking water systems is non-potable until shown to meet appropriate MFWS, and/or is approved by PM personnel for drinking.</a:t>
            </a:r>
          </a:p>
        </p:txBody>
      </p:sp>
      <p:grpSp>
        <p:nvGrpSpPr>
          <p:cNvPr id="5" name="Group 4">
            <a:extLst>
              <a:ext uri="{FF2B5EF4-FFF2-40B4-BE49-F238E27FC236}">
                <a16:creationId xmlns:a16="http://schemas.microsoft.com/office/drawing/2014/main" id="{AF7C560B-FCAA-E128-3A72-5E396B34A636}"/>
              </a:ext>
            </a:extLst>
          </p:cNvPr>
          <p:cNvGrpSpPr/>
          <p:nvPr/>
        </p:nvGrpSpPr>
        <p:grpSpPr>
          <a:xfrm>
            <a:off x="3911604" y="2160813"/>
            <a:ext cx="1439818" cy="1000051"/>
            <a:chOff x="3911602" y="2160811"/>
            <a:chExt cx="1439818" cy="1000051"/>
          </a:xfrm>
        </p:grpSpPr>
        <p:grpSp>
          <p:nvGrpSpPr>
            <p:cNvPr id="54" name="Group 53">
              <a:extLst>
                <a:ext uri="{FF2B5EF4-FFF2-40B4-BE49-F238E27FC236}">
                  <a16:creationId xmlns:a16="http://schemas.microsoft.com/office/drawing/2014/main" id="{E6EDE572-F556-5EB9-8F5E-D1D2F36FEB07}"/>
                </a:ext>
              </a:extLst>
            </p:cNvPr>
            <p:cNvGrpSpPr/>
            <p:nvPr/>
          </p:nvGrpSpPr>
          <p:grpSpPr>
            <a:xfrm>
              <a:off x="3911602" y="2160811"/>
              <a:ext cx="1439818" cy="1000051"/>
              <a:chOff x="3721304" y="4467244"/>
              <a:chExt cx="1439818" cy="1000051"/>
            </a:xfrm>
          </p:grpSpPr>
          <p:sp>
            <p:nvSpPr>
              <p:cNvPr id="71" name="Flowchart: Connector 70">
                <a:extLst>
                  <a:ext uri="{FF2B5EF4-FFF2-40B4-BE49-F238E27FC236}">
                    <a16:creationId xmlns:a16="http://schemas.microsoft.com/office/drawing/2014/main" id="{8BFEF0C8-E063-51BF-6159-30EAD0956AFF}"/>
                  </a:ext>
                </a:extLst>
              </p:cNvPr>
              <p:cNvSpPr/>
              <p:nvPr/>
            </p:nvSpPr>
            <p:spPr>
              <a:xfrm>
                <a:off x="4046120" y="4467244"/>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MOD</a:t>
                </a:r>
              </a:p>
            </p:txBody>
          </p:sp>
          <p:sp>
            <p:nvSpPr>
              <p:cNvPr id="72" name="TextBox 71">
                <a:extLst>
                  <a:ext uri="{FF2B5EF4-FFF2-40B4-BE49-F238E27FC236}">
                    <a16:creationId xmlns:a16="http://schemas.microsoft.com/office/drawing/2014/main" id="{3A63763A-F6E1-8F7A-ADA9-895510FB1BC5}"/>
                  </a:ext>
                </a:extLst>
              </p:cNvPr>
              <p:cNvSpPr txBox="1"/>
              <p:nvPr/>
            </p:nvSpPr>
            <p:spPr>
              <a:xfrm>
                <a:off x="3721304" y="5236463"/>
                <a:ext cx="1439818" cy="230832"/>
              </a:xfrm>
              <a:prstGeom prst="rect">
                <a:avLst/>
              </a:prstGeom>
              <a:noFill/>
            </p:spPr>
            <p:txBody>
              <a:bodyPr wrap="none" rtlCol="0" anchor="ctr">
                <a:spAutoFit/>
              </a:bodyPr>
              <a:lstStyle/>
              <a:p>
                <a:pPr algn="ctr"/>
                <a:r>
                  <a:rPr lang="en-US" sz="900" dirty="0"/>
                  <a:t>Untreated water container</a:t>
                </a:r>
              </a:p>
            </p:txBody>
          </p:sp>
        </p:grpSp>
        <p:sp>
          <p:nvSpPr>
            <p:cNvPr id="51" name="Flowchart: Summing Junction 50">
              <a:extLst>
                <a:ext uri="{FF2B5EF4-FFF2-40B4-BE49-F238E27FC236}">
                  <a16:creationId xmlns:a16="http://schemas.microsoft.com/office/drawing/2014/main" id="{891A6FC6-2D91-64B2-2090-5654C10A4240}"/>
                </a:ext>
              </a:extLst>
            </p:cNvPr>
            <p:cNvSpPr/>
            <p:nvPr/>
          </p:nvSpPr>
          <p:spPr>
            <a:xfrm>
              <a:off x="4467831" y="2233170"/>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6" name="Group 95">
            <a:extLst>
              <a:ext uri="{FF2B5EF4-FFF2-40B4-BE49-F238E27FC236}">
                <a16:creationId xmlns:a16="http://schemas.microsoft.com/office/drawing/2014/main" id="{657ADF9B-70B7-6B58-EA01-564354B0FA46}"/>
              </a:ext>
            </a:extLst>
          </p:cNvPr>
          <p:cNvGrpSpPr/>
          <p:nvPr/>
        </p:nvGrpSpPr>
        <p:grpSpPr>
          <a:xfrm>
            <a:off x="7259388" y="2135155"/>
            <a:ext cx="589473" cy="568401"/>
            <a:chOff x="7259386" y="2216271"/>
            <a:chExt cx="589473" cy="568401"/>
          </a:xfrm>
        </p:grpSpPr>
        <p:sp>
          <p:nvSpPr>
            <p:cNvPr id="88" name="Rectangle 87">
              <a:extLst>
                <a:ext uri="{FF2B5EF4-FFF2-40B4-BE49-F238E27FC236}">
                  <a16:creationId xmlns:a16="http://schemas.microsoft.com/office/drawing/2014/main" id="{C1F66C42-3309-6FDF-E553-E06B53B373D3}"/>
                </a:ext>
              </a:extLst>
            </p:cNvPr>
            <p:cNvSpPr/>
            <p:nvPr/>
          </p:nvSpPr>
          <p:spPr>
            <a:xfrm>
              <a:off x="7259386" y="2216271"/>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MOD</a:t>
              </a:r>
            </a:p>
          </p:txBody>
        </p:sp>
        <p:sp>
          <p:nvSpPr>
            <p:cNvPr id="95" name="Flowchart: Summing Junction 94">
              <a:extLst>
                <a:ext uri="{FF2B5EF4-FFF2-40B4-BE49-F238E27FC236}">
                  <a16:creationId xmlns:a16="http://schemas.microsoft.com/office/drawing/2014/main" id="{59FF4611-59A0-C464-21C9-BC7E76B6AB3D}"/>
                </a:ext>
              </a:extLst>
            </p:cNvPr>
            <p:cNvSpPr/>
            <p:nvPr/>
          </p:nvSpPr>
          <p:spPr>
            <a:xfrm>
              <a:off x="7439890" y="2253971"/>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0" name="Group 99">
            <a:extLst>
              <a:ext uri="{FF2B5EF4-FFF2-40B4-BE49-F238E27FC236}">
                <a16:creationId xmlns:a16="http://schemas.microsoft.com/office/drawing/2014/main" id="{6432D6AE-1DD1-6855-197A-B11AD8360BCB}"/>
              </a:ext>
            </a:extLst>
          </p:cNvPr>
          <p:cNvGrpSpPr/>
          <p:nvPr/>
        </p:nvGrpSpPr>
        <p:grpSpPr>
          <a:xfrm>
            <a:off x="7981728" y="2128722"/>
            <a:ext cx="589473" cy="568401"/>
            <a:chOff x="7259386" y="2216271"/>
            <a:chExt cx="589473" cy="568401"/>
          </a:xfrm>
        </p:grpSpPr>
        <p:sp>
          <p:nvSpPr>
            <p:cNvPr id="101" name="Rectangle 100">
              <a:extLst>
                <a:ext uri="{FF2B5EF4-FFF2-40B4-BE49-F238E27FC236}">
                  <a16:creationId xmlns:a16="http://schemas.microsoft.com/office/drawing/2014/main" id="{93D0C12E-86F6-6EE4-0C09-82B08A62E955}"/>
                </a:ext>
              </a:extLst>
            </p:cNvPr>
            <p:cNvSpPr/>
            <p:nvPr/>
          </p:nvSpPr>
          <p:spPr>
            <a:xfrm>
              <a:off x="7259386" y="2216271"/>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MOD</a:t>
              </a:r>
            </a:p>
          </p:txBody>
        </p:sp>
        <p:sp>
          <p:nvSpPr>
            <p:cNvPr id="122" name="Flowchart: Summing Junction 121">
              <a:extLst>
                <a:ext uri="{FF2B5EF4-FFF2-40B4-BE49-F238E27FC236}">
                  <a16:creationId xmlns:a16="http://schemas.microsoft.com/office/drawing/2014/main" id="{32673DAF-C338-5059-395F-5BA46B0EBB12}"/>
                </a:ext>
              </a:extLst>
            </p:cNvPr>
            <p:cNvSpPr/>
            <p:nvPr/>
          </p:nvSpPr>
          <p:spPr>
            <a:xfrm>
              <a:off x="7439890" y="2253971"/>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7" name="TextBox 106">
            <a:extLst>
              <a:ext uri="{FF2B5EF4-FFF2-40B4-BE49-F238E27FC236}">
                <a16:creationId xmlns:a16="http://schemas.microsoft.com/office/drawing/2014/main" id="{2D6EF2D0-0C89-464B-D3C9-3F71AE9CEB81}"/>
              </a:ext>
            </a:extLst>
          </p:cNvPr>
          <p:cNvSpPr txBox="1"/>
          <p:nvPr/>
        </p:nvSpPr>
        <p:spPr>
          <a:xfrm>
            <a:off x="6524335" y="6538110"/>
            <a:ext cx="2591117" cy="230832"/>
          </a:xfrm>
          <a:prstGeom prst="rect">
            <a:avLst/>
          </a:prstGeom>
          <a:noFill/>
          <a:ln>
            <a:noFill/>
          </a:ln>
        </p:spPr>
        <p:txBody>
          <a:bodyPr wrap="square" rtlCol="0" anchor="ctr">
            <a:spAutoFit/>
          </a:bodyPr>
          <a:lstStyle/>
          <a:p>
            <a:pPr algn="r"/>
            <a:r>
              <a:rPr lang="en-US" sz="900" dirty="0"/>
              <a:t>* Source, Container, POU icons can be multiples </a:t>
            </a:r>
          </a:p>
        </p:txBody>
      </p:sp>
      <p:grpSp>
        <p:nvGrpSpPr>
          <p:cNvPr id="6" name="Group 5">
            <a:extLst>
              <a:ext uri="{FF2B5EF4-FFF2-40B4-BE49-F238E27FC236}">
                <a16:creationId xmlns:a16="http://schemas.microsoft.com/office/drawing/2014/main" id="{586C0EBE-4447-B3A8-8AE4-668F925672F5}"/>
              </a:ext>
            </a:extLst>
          </p:cNvPr>
          <p:cNvGrpSpPr/>
          <p:nvPr/>
        </p:nvGrpSpPr>
        <p:grpSpPr>
          <a:xfrm>
            <a:off x="7864161" y="3013536"/>
            <a:ext cx="938078" cy="801796"/>
            <a:chOff x="7864161" y="3013536"/>
            <a:chExt cx="938078" cy="801796"/>
          </a:xfrm>
        </p:grpSpPr>
        <p:grpSp>
          <p:nvGrpSpPr>
            <p:cNvPr id="89" name="Group 88"/>
            <p:cNvGrpSpPr/>
            <p:nvPr/>
          </p:nvGrpSpPr>
          <p:grpSpPr>
            <a:xfrm>
              <a:off x="7864161" y="3087031"/>
              <a:ext cx="938078" cy="728301"/>
              <a:chOff x="7067176" y="3617292"/>
              <a:chExt cx="938078" cy="728301"/>
            </a:xfrm>
          </p:grpSpPr>
          <p:sp>
            <p:nvSpPr>
              <p:cNvPr id="92" name="Rectangle 91"/>
              <p:cNvSpPr/>
              <p:nvPr/>
            </p:nvSpPr>
            <p:spPr>
              <a:xfrm>
                <a:off x="7240772" y="3617292"/>
                <a:ext cx="590884" cy="53920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91" name="TextBox 90"/>
              <p:cNvSpPr txBox="1"/>
              <p:nvPr/>
            </p:nvSpPr>
            <p:spPr>
              <a:xfrm>
                <a:off x="7067176" y="4114761"/>
                <a:ext cx="938078" cy="230832"/>
              </a:xfrm>
              <a:prstGeom prst="rect">
                <a:avLst/>
              </a:prstGeom>
              <a:noFill/>
              <a:ln>
                <a:noFill/>
              </a:ln>
            </p:spPr>
            <p:txBody>
              <a:bodyPr wrap="none" rtlCol="0" anchor="ctr">
                <a:spAutoFit/>
              </a:bodyPr>
              <a:lstStyle/>
              <a:p>
                <a:pPr algn="ctr"/>
                <a:r>
                  <a:rPr lang="en-US" sz="900" dirty="0"/>
                  <a:t>Multiple Units* </a:t>
                </a:r>
              </a:p>
            </p:txBody>
          </p:sp>
        </p:grpSp>
        <p:sp>
          <p:nvSpPr>
            <p:cNvPr id="125" name="Rectangle 124">
              <a:extLst>
                <a:ext uri="{FF2B5EF4-FFF2-40B4-BE49-F238E27FC236}">
                  <a16:creationId xmlns:a16="http://schemas.microsoft.com/office/drawing/2014/main" id="{F0775B95-4132-7F4B-A3BC-6B911DDC4AE3}"/>
                </a:ext>
              </a:extLst>
            </p:cNvPr>
            <p:cNvSpPr/>
            <p:nvPr/>
          </p:nvSpPr>
          <p:spPr>
            <a:xfrm>
              <a:off x="7991649" y="3013536"/>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MOD</a:t>
              </a:r>
            </a:p>
          </p:txBody>
        </p:sp>
        <p:grpSp>
          <p:nvGrpSpPr>
            <p:cNvPr id="109" name="Group 108">
              <a:extLst>
                <a:ext uri="{FF2B5EF4-FFF2-40B4-BE49-F238E27FC236}">
                  <a16:creationId xmlns:a16="http://schemas.microsoft.com/office/drawing/2014/main" id="{6C060DF8-FE29-9315-E347-159F82E679BF}"/>
                </a:ext>
              </a:extLst>
            </p:cNvPr>
            <p:cNvGrpSpPr/>
            <p:nvPr/>
          </p:nvGrpSpPr>
          <p:grpSpPr>
            <a:xfrm>
              <a:off x="8154579" y="3037609"/>
              <a:ext cx="255916" cy="250995"/>
              <a:chOff x="-809191" y="3090866"/>
              <a:chExt cx="255916" cy="250995"/>
            </a:xfrm>
          </p:grpSpPr>
          <p:sp>
            <p:nvSpPr>
              <p:cNvPr id="110" name="Flowchart: Connector 109">
                <a:extLst>
                  <a:ext uri="{FF2B5EF4-FFF2-40B4-BE49-F238E27FC236}">
                    <a16:creationId xmlns:a16="http://schemas.microsoft.com/office/drawing/2014/main" id="{113861A7-1CE0-9CAB-5F6F-D7A956DC7EE9}"/>
                  </a:ext>
                </a:extLst>
              </p:cNvPr>
              <p:cNvSpPr/>
              <p:nvPr/>
            </p:nvSpPr>
            <p:spPr>
              <a:xfrm>
                <a:off x="-809191" y="3090866"/>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13" name="Straight Connector 112">
                <a:extLst>
                  <a:ext uri="{FF2B5EF4-FFF2-40B4-BE49-F238E27FC236}">
                    <a16:creationId xmlns:a16="http://schemas.microsoft.com/office/drawing/2014/main" id="{3F5D3E0D-2AFF-3873-994D-C98900BC6D0F}"/>
                  </a:ext>
                </a:extLst>
              </p:cNvPr>
              <p:cNvCxnSpPr>
                <a:stCxn id="110" idx="3"/>
                <a:endCxn id="110" idx="7"/>
              </p:cNvCxnSpPr>
              <p:nvPr/>
            </p:nvCxnSpPr>
            <p:spPr>
              <a:xfrm flipV="1">
                <a:off x="-771713" y="3127623"/>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52" name="Group 151">
            <a:extLst>
              <a:ext uri="{FF2B5EF4-FFF2-40B4-BE49-F238E27FC236}">
                <a16:creationId xmlns:a16="http://schemas.microsoft.com/office/drawing/2014/main" id="{30D018CF-F0A3-2011-E3A0-1C3D7DEFA1E3}"/>
              </a:ext>
            </a:extLst>
          </p:cNvPr>
          <p:cNvGrpSpPr/>
          <p:nvPr/>
        </p:nvGrpSpPr>
        <p:grpSpPr>
          <a:xfrm>
            <a:off x="7263099" y="3013472"/>
            <a:ext cx="589473" cy="568401"/>
            <a:chOff x="7263099" y="3044244"/>
            <a:chExt cx="589473" cy="568401"/>
          </a:xfrm>
        </p:grpSpPr>
        <p:sp>
          <p:nvSpPr>
            <p:cNvPr id="82" name="Rectangle 81">
              <a:extLst>
                <a:ext uri="{FF2B5EF4-FFF2-40B4-BE49-F238E27FC236}">
                  <a16:creationId xmlns:a16="http://schemas.microsoft.com/office/drawing/2014/main" id="{16298F37-D06C-06A1-293D-11DC3293CBAF}"/>
                </a:ext>
              </a:extLst>
            </p:cNvPr>
            <p:cNvSpPr/>
            <p:nvPr/>
          </p:nvSpPr>
          <p:spPr>
            <a:xfrm>
              <a:off x="7263099" y="3044244"/>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MOD</a:t>
              </a:r>
            </a:p>
          </p:txBody>
        </p:sp>
        <p:grpSp>
          <p:nvGrpSpPr>
            <p:cNvPr id="114" name="Group 113">
              <a:extLst>
                <a:ext uri="{FF2B5EF4-FFF2-40B4-BE49-F238E27FC236}">
                  <a16:creationId xmlns:a16="http://schemas.microsoft.com/office/drawing/2014/main" id="{9E7F42BF-A8DB-425C-3807-05806C378BFB}"/>
                </a:ext>
              </a:extLst>
            </p:cNvPr>
            <p:cNvGrpSpPr/>
            <p:nvPr/>
          </p:nvGrpSpPr>
          <p:grpSpPr>
            <a:xfrm>
              <a:off x="7422773" y="3068284"/>
              <a:ext cx="255916" cy="250995"/>
              <a:chOff x="-809191" y="3090866"/>
              <a:chExt cx="255916" cy="250995"/>
            </a:xfrm>
          </p:grpSpPr>
          <p:sp>
            <p:nvSpPr>
              <p:cNvPr id="117" name="Flowchart: Connector 116">
                <a:extLst>
                  <a:ext uri="{FF2B5EF4-FFF2-40B4-BE49-F238E27FC236}">
                    <a16:creationId xmlns:a16="http://schemas.microsoft.com/office/drawing/2014/main" id="{25B1204D-B247-1007-E705-89AFFCBF7B19}"/>
                  </a:ext>
                </a:extLst>
              </p:cNvPr>
              <p:cNvSpPr/>
              <p:nvPr/>
            </p:nvSpPr>
            <p:spPr>
              <a:xfrm>
                <a:off x="-809191" y="3090866"/>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18" name="Straight Connector 117">
                <a:extLst>
                  <a:ext uri="{FF2B5EF4-FFF2-40B4-BE49-F238E27FC236}">
                    <a16:creationId xmlns:a16="http://schemas.microsoft.com/office/drawing/2014/main" id="{F8C090DC-4E12-BDBA-9650-F4B8B00C00E4}"/>
                  </a:ext>
                </a:extLst>
              </p:cNvPr>
              <p:cNvCxnSpPr>
                <a:stCxn id="117" idx="3"/>
                <a:endCxn id="117" idx="7"/>
              </p:cNvCxnSpPr>
              <p:nvPr/>
            </p:nvCxnSpPr>
            <p:spPr>
              <a:xfrm flipV="1">
                <a:off x="-771713" y="3127623"/>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51" name="Group 150">
            <a:extLst>
              <a:ext uri="{FF2B5EF4-FFF2-40B4-BE49-F238E27FC236}">
                <a16:creationId xmlns:a16="http://schemas.microsoft.com/office/drawing/2014/main" id="{F25D88A0-5689-2393-894B-F8A4CBED2F47}"/>
              </a:ext>
            </a:extLst>
          </p:cNvPr>
          <p:cNvGrpSpPr/>
          <p:nvPr/>
        </p:nvGrpSpPr>
        <p:grpSpPr>
          <a:xfrm>
            <a:off x="3754424" y="3180674"/>
            <a:ext cx="1750800" cy="1022777"/>
            <a:chOff x="3754424" y="3180674"/>
            <a:chExt cx="1750800" cy="1022777"/>
          </a:xfrm>
        </p:grpSpPr>
        <p:grpSp>
          <p:nvGrpSpPr>
            <p:cNvPr id="9" name="Group 8"/>
            <p:cNvGrpSpPr/>
            <p:nvPr/>
          </p:nvGrpSpPr>
          <p:grpSpPr>
            <a:xfrm>
              <a:off x="3754424" y="3180674"/>
              <a:ext cx="1750800" cy="1022777"/>
              <a:chOff x="3553137" y="3308849"/>
              <a:chExt cx="1750800" cy="1022777"/>
            </a:xfrm>
          </p:grpSpPr>
          <p:sp>
            <p:nvSpPr>
              <p:cNvPr id="22" name="Flowchart: Connector 21"/>
              <p:cNvSpPr/>
              <p:nvPr/>
            </p:nvSpPr>
            <p:spPr>
              <a:xfrm>
                <a:off x="4038130" y="3308849"/>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MOD</a:t>
                </a:r>
              </a:p>
            </p:txBody>
          </p:sp>
          <p:sp>
            <p:nvSpPr>
              <p:cNvPr id="59" name="TextBox 58"/>
              <p:cNvSpPr txBox="1"/>
              <p:nvPr/>
            </p:nvSpPr>
            <p:spPr>
              <a:xfrm>
                <a:off x="3553137" y="4100794"/>
                <a:ext cx="1750800" cy="230832"/>
              </a:xfrm>
              <a:prstGeom prst="rect">
                <a:avLst/>
              </a:prstGeom>
              <a:noFill/>
            </p:spPr>
            <p:txBody>
              <a:bodyPr wrap="none" rtlCol="0" anchor="ctr">
                <a:spAutoFit/>
              </a:bodyPr>
              <a:lstStyle/>
              <a:p>
                <a:pPr algn="ctr"/>
                <a:r>
                  <a:rPr lang="en-US" sz="900" dirty="0"/>
                  <a:t>Disinfected fresh water container</a:t>
                </a:r>
              </a:p>
            </p:txBody>
          </p:sp>
        </p:grpSp>
        <p:grpSp>
          <p:nvGrpSpPr>
            <p:cNvPr id="121" name="Group 120">
              <a:extLst>
                <a:ext uri="{FF2B5EF4-FFF2-40B4-BE49-F238E27FC236}">
                  <a16:creationId xmlns:a16="http://schemas.microsoft.com/office/drawing/2014/main" id="{AC193F57-8D85-E330-BEAB-D5ECA046D6FD}"/>
                </a:ext>
              </a:extLst>
            </p:cNvPr>
            <p:cNvGrpSpPr/>
            <p:nvPr/>
          </p:nvGrpSpPr>
          <p:grpSpPr>
            <a:xfrm>
              <a:off x="4470256" y="3266678"/>
              <a:ext cx="255916" cy="250995"/>
              <a:chOff x="-809191" y="3090866"/>
              <a:chExt cx="255916" cy="250995"/>
            </a:xfrm>
          </p:grpSpPr>
          <p:sp>
            <p:nvSpPr>
              <p:cNvPr id="131" name="Flowchart: Connector 130">
                <a:extLst>
                  <a:ext uri="{FF2B5EF4-FFF2-40B4-BE49-F238E27FC236}">
                    <a16:creationId xmlns:a16="http://schemas.microsoft.com/office/drawing/2014/main" id="{89A5B2B5-679B-B7D9-C7A8-60F4D54737F9}"/>
                  </a:ext>
                </a:extLst>
              </p:cNvPr>
              <p:cNvSpPr/>
              <p:nvPr/>
            </p:nvSpPr>
            <p:spPr>
              <a:xfrm>
                <a:off x="-809191" y="3090866"/>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34" name="Straight Connector 133">
                <a:extLst>
                  <a:ext uri="{FF2B5EF4-FFF2-40B4-BE49-F238E27FC236}">
                    <a16:creationId xmlns:a16="http://schemas.microsoft.com/office/drawing/2014/main" id="{CBEBCF7E-EBB1-D3DE-E013-9E8B36236718}"/>
                  </a:ext>
                </a:extLst>
              </p:cNvPr>
              <p:cNvCxnSpPr>
                <a:stCxn id="131" idx="3"/>
                <a:endCxn id="131" idx="7"/>
              </p:cNvCxnSpPr>
              <p:nvPr/>
            </p:nvCxnSpPr>
            <p:spPr>
              <a:xfrm flipV="1">
                <a:off x="-771713" y="3127623"/>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50" name="Group 149">
            <a:extLst>
              <a:ext uri="{FF2B5EF4-FFF2-40B4-BE49-F238E27FC236}">
                <a16:creationId xmlns:a16="http://schemas.microsoft.com/office/drawing/2014/main" id="{8A131AD0-01D5-34A4-3534-8D5779E4DC5D}"/>
              </a:ext>
            </a:extLst>
          </p:cNvPr>
          <p:cNvGrpSpPr/>
          <p:nvPr/>
        </p:nvGrpSpPr>
        <p:grpSpPr>
          <a:xfrm>
            <a:off x="2442670" y="3039730"/>
            <a:ext cx="1018973" cy="886317"/>
            <a:chOff x="2442670" y="3039730"/>
            <a:chExt cx="1018973" cy="886317"/>
          </a:xfrm>
        </p:grpSpPr>
        <p:grpSp>
          <p:nvGrpSpPr>
            <p:cNvPr id="29" name="Group 28">
              <a:extLst>
                <a:ext uri="{FF2B5EF4-FFF2-40B4-BE49-F238E27FC236}">
                  <a16:creationId xmlns:a16="http://schemas.microsoft.com/office/drawing/2014/main" id="{676C3857-C8CB-0FF8-D910-7D340AB75069}"/>
                </a:ext>
              </a:extLst>
            </p:cNvPr>
            <p:cNvGrpSpPr/>
            <p:nvPr/>
          </p:nvGrpSpPr>
          <p:grpSpPr>
            <a:xfrm>
              <a:off x="2442670" y="3039730"/>
              <a:ext cx="1018973" cy="886317"/>
              <a:chOff x="2460580" y="2219270"/>
              <a:chExt cx="1018973" cy="886317"/>
            </a:xfrm>
          </p:grpSpPr>
          <p:sp>
            <p:nvSpPr>
              <p:cNvPr id="41" name="Diamond 40">
                <a:extLst>
                  <a:ext uri="{FF2B5EF4-FFF2-40B4-BE49-F238E27FC236}">
                    <a16:creationId xmlns:a16="http://schemas.microsoft.com/office/drawing/2014/main" id="{CF86876F-4EE3-9D08-3251-343E3AB30DE7}"/>
                  </a:ext>
                </a:extLst>
              </p:cNvPr>
              <p:cNvSpPr/>
              <p:nvPr/>
            </p:nvSpPr>
            <p:spPr>
              <a:xfrm>
                <a:off x="2460580" y="2219270"/>
                <a:ext cx="1000307" cy="677375"/>
              </a:xfrm>
              <a:prstGeom prst="diamond">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DIS</a:t>
                </a:r>
              </a:p>
            </p:txBody>
          </p:sp>
          <p:sp>
            <p:nvSpPr>
              <p:cNvPr id="43" name="TextBox 42">
                <a:extLst>
                  <a:ext uri="{FF2B5EF4-FFF2-40B4-BE49-F238E27FC236}">
                    <a16:creationId xmlns:a16="http://schemas.microsoft.com/office/drawing/2014/main" id="{AC531751-E6F9-11C9-CED2-95E5C30F5C7C}"/>
                  </a:ext>
                </a:extLst>
              </p:cNvPr>
              <p:cNvSpPr txBox="1"/>
              <p:nvPr/>
            </p:nvSpPr>
            <p:spPr>
              <a:xfrm>
                <a:off x="2507812" y="2874755"/>
                <a:ext cx="971741" cy="230832"/>
              </a:xfrm>
              <a:prstGeom prst="rect">
                <a:avLst/>
              </a:prstGeom>
              <a:noFill/>
              <a:ln>
                <a:noFill/>
              </a:ln>
            </p:spPr>
            <p:txBody>
              <a:bodyPr wrap="none" rtlCol="0" anchor="ctr">
                <a:spAutoFit/>
              </a:bodyPr>
              <a:lstStyle/>
              <a:p>
                <a:pPr algn="ctr"/>
                <a:r>
                  <a:rPr lang="en-US" sz="900" dirty="0"/>
                  <a:t>Disinfection only</a:t>
                </a:r>
              </a:p>
            </p:txBody>
          </p:sp>
        </p:grpSp>
        <p:grpSp>
          <p:nvGrpSpPr>
            <p:cNvPr id="143" name="Group 142">
              <a:extLst>
                <a:ext uri="{FF2B5EF4-FFF2-40B4-BE49-F238E27FC236}">
                  <a16:creationId xmlns:a16="http://schemas.microsoft.com/office/drawing/2014/main" id="{A256F2C1-19A0-23FF-F7C0-E895F4924DDC}"/>
                </a:ext>
              </a:extLst>
            </p:cNvPr>
            <p:cNvGrpSpPr/>
            <p:nvPr/>
          </p:nvGrpSpPr>
          <p:grpSpPr>
            <a:xfrm>
              <a:off x="2813808" y="3117768"/>
              <a:ext cx="255916" cy="250995"/>
              <a:chOff x="-809191" y="3090866"/>
              <a:chExt cx="255916" cy="250995"/>
            </a:xfrm>
          </p:grpSpPr>
          <p:sp>
            <p:nvSpPr>
              <p:cNvPr id="144" name="Flowchart: Connector 143">
                <a:extLst>
                  <a:ext uri="{FF2B5EF4-FFF2-40B4-BE49-F238E27FC236}">
                    <a16:creationId xmlns:a16="http://schemas.microsoft.com/office/drawing/2014/main" id="{D50A9B34-E89E-AED4-ADAD-900F35C836A4}"/>
                  </a:ext>
                </a:extLst>
              </p:cNvPr>
              <p:cNvSpPr/>
              <p:nvPr/>
            </p:nvSpPr>
            <p:spPr>
              <a:xfrm>
                <a:off x="-809191" y="3090866"/>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45" name="Straight Connector 144">
                <a:extLst>
                  <a:ext uri="{FF2B5EF4-FFF2-40B4-BE49-F238E27FC236}">
                    <a16:creationId xmlns:a16="http://schemas.microsoft.com/office/drawing/2014/main" id="{178205B8-56D3-DBC5-6744-9003354EF639}"/>
                  </a:ext>
                </a:extLst>
              </p:cNvPr>
              <p:cNvCxnSpPr>
                <a:stCxn id="144" idx="3"/>
                <a:endCxn id="144" idx="7"/>
              </p:cNvCxnSpPr>
              <p:nvPr/>
            </p:nvCxnSpPr>
            <p:spPr>
              <a:xfrm flipV="1">
                <a:off x="-771713" y="3127623"/>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49" name="Group 148">
            <a:extLst>
              <a:ext uri="{FF2B5EF4-FFF2-40B4-BE49-F238E27FC236}">
                <a16:creationId xmlns:a16="http://schemas.microsoft.com/office/drawing/2014/main" id="{F6D2BB28-B11E-5619-78B0-338C27DDD80F}"/>
              </a:ext>
            </a:extLst>
          </p:cNvPr>
          <p:cNvGrpSpPr/>
          <p:nvPr/>
        </p:nvGrpSpPr>
        <p:grpSpPr>
          <a:xfrm>
            <a:off x="398559" y="3062968"/>
            <a:ext cx="1614546" cy="869708"/>
            <a:chOff x="398559" y="3062968"/>
            <a:chExt cx="1614546" cy="869708"/>
          </a:xfrm>
        </p:grpSpPr>
        <p:grpSp>
          <p:nvGrpSpPr>
            <p:cNvPr id="124" name="Group 123"/>
            <p:cNvGrpSpPr/>
            <p:nvPr/>
          </p:nvGrpSpPr>
          <p:grpSpPr>
            <a:xfrm>
              <a:off x="398559" y="3062968"/>
              <a:ext cx="1614546" cy="869708"/>
              <a:chOff x="449104" y="3182438"/>
              <a:chExt cx="1614546" cy="869708"/>
            </a:xfrm>
          </p:grpSpPr>
          <p:sp>
            <p:nvSpPr>
              <p:cNvPr id="26" name="Isosceles Triangle 25"/>
              <p:cNvSpPr/>
              <p:nvPr/>
            </p:nvSpPr>
            <p:spPr>
              <a:xfrm>
                <a:off x="787672" y="3182438"/>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sp>
            <p:nvSpPr>
              <p:cNvPr id="38" name="TextBox 37"/>
              <p:cNvSpPr txBox="1"/>
              <p:nvPr/>
            </p:nvSpPr>
            <p:spPr>
              <a:xfrm>
                <a:off x="449104" y="3821314"/>
                <a:ext cx="1614546" cy="230832"/>
              </a:xfrm>
              <a:prstGeom prst="rect">
                <a:avLst/>
              </a:prstGeom>
              <a:noFill/>
            </p:spPr>
            <p:txBody>
              <a:bodyPr wrap="none" rtlCol="0" anchor="ctr">
                <a:spAutoFit/>
              </a:bodyPr>
              <a:lstStyle/>
              <a:p>
                <a:pPr algn="ctr"/>
                <a:r>
                  <a:rPr lang="en-US" sz="900" dirty="0"/>
                  <a:t>Disinfected fresh water source</a:t>
                </a:r>
              </a:p>
            </p:txBody>
          </p:sp>
        </p:grpSp>
        <p:grpSp>
          <p:nvGrpSpPr>
            <p:cNvPr id="146" name="Group 145">
              <a:extLst>
                <a:ext uri="{FF2B5EF4-FFF2-40B4-BE49-F238E27FC236}">
                  <a16:creationId xmlns:a16="http://schemas.microsoft.com/office/drawing/2014/main" id="{E954DD9B-F17A-4145-7C06-B8AE1DC672A8}"/>
                </a:ext>
              </a:extLst>
            </p:cNvPr>
            <p:cNvGrpSpPr/>
            <p:nvPr/>
          </p:nvGrpSpPr>
          <p:grpSpPr>
            <a:xfrm>
              <a:off x="1071452" y="3223961"/>
              <a:ext cx="255916" cy="250995"/>
              <a:chOff x="-809191" y="3090866"/>
              <a:chExt cx="255916" cy="250995"/>
            </a:xfrm>
          </p:grpSpPr>
          <p:sp>
            <p:nvSpPr>
              <p:cNvPr id="147" name="Flowchart: Connector 146">
                <a:extLst>
                  <a:ext uri="{FF2B5EF4-FFF2-40B4-BE49-F238E27FC236}">
                    <a16:creationId xmlns:a16="http://schemas.microsoft.com/office/drawing/2014/main" id="{8B745241-0A7F-5B0D-206B-68097B99A136}"/>
                  </a:ext>
                </a:extLst>
              </p:cNvPr>
              <p:cNvSpPr/>
              <p:nvPr/>
            </p:nvSpPr>
            <p:spPr>
              <a:xfrm>
                <a:off x="-809191" y="3090866"/>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48" name="Straight Connector 147">
                <a:extLst>
                  <a:ext uri="{FF2B5EF4-FFF2-40B4-BE49-F238E27FC236}">
                    <a16:creationId xmlns:a16="http://schemas.microsoft.com/office/drawing/2014/main" id="{27C8B2CF-39B1-6582-A5C8-C5B4BE9CD716}"/>
                  </a:ext>
                </a:extLst>
              </p:cNvPr>
              <p:cNvCxnSpPr>
                <a:stCxn id="147" idx="3"/>
                <a:endCxn id="147" idx="7"/>
              </p:cNvCxnSpPr>
              <p:nvPr/>
            </p:nvCxnSpPr>
            <p:spPr>
              <a:xfrm flipV="1">
                <a:off x="-771713" y="3127623"/>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25350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244" y="2"/>
            <a:ext cx="5813810" cy="441831"/>
          </a:xfrm>
        </p:spPr>
        <p:txBody>
          <a:bodyPr>
            <a:normAutofit fontScale="90000"/>
          </a:bodyPr>
          <a:lstStyle/>
          <a:p>
            <a:r>
              <a:rPr lang="en-US" dirty="0"/>
              <a:t>Base Camp Water System Diagram</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graphicFrame>
        <p:nvGraphicFramePr>
          <p:cNvPr id="18" name="Table 17"/>
          <p:cNvGraphicFramePr>
            <a:graphicFrameLocks noGrp="1"/>
          </p:cNvGraphicFramePr>
          <p:nvPr>
            <p:extLst>
              <p:ext uri="{D42A27DB-BD31-4B8C-83A1-F6EECF244321}">
                <p14:modId xmlns:p14="http://schemas.microsoft.com/office/powerpoint/2010/main" val="1064672669"/>
              </p:ext>
            </p:extLst>
          </p:nvPr>
        </p:nvGraphicFramePr>
        <p:xfrm>
          <a:off x="197246" y="540697"/>
          <a:ext cx="5628933" cy="700689"/>
        </p:xfrm>
        <a:graphic>
          <a:graphicData uri="http://schemas.openxmlformats.org/drawingml/2006/table">
            <a:tbl>
              <a:tblPr firstRow="1" bandRow="1">
                <a:tableStyleId>{5C22544A-7EE6-4342-B048-85BDC9FD1C3A}</a:tableStyleId>
              </a:tblPr>
              <a:tblGrid>
                <a:gridCol w="1228151">
                  <a:extLst>
                    <a:ext uri="{9D8B030D-6E8A-4147-A177-3AD203B41FA5}">
                      <a16:colId xmlns:a16="http://schemas.microsoft.com/office/drawing/2014/main" val="2328032906"/>
                    </a:ext>
                  </a:extLst>
                </a:gridCol>
                <a:gridCol w="868855">
                  <a:extLst>
                    <a:ext uri="{9D8B030D-6E8A-4147-A177-3AD203B41FA5}">
                      <a16:colId xmlns:a16="http://schemas.microsoft.com/office/drawing/2014/main" val="2030809234"/>
                    </a:ext>
                  </a:extLst>
                </a:gridCol>
                <a:gridCol w="3531927">
                  <a:extLst>
                    <a:ext uri="{9D8B030D-6E8A-4147-A177-3AD203B41FA5}">
                      <a16:colId xmlns:a16="http://schemas.microsoft.com/office/drawing/2014/main" val="1506282861"/>
                    </a:ext>
                  </a:extLst>
                </a:gridCol>
              </a:tblGrid>
              <a:tr h="0">
                <a:tc>
                  <a:txBody>
                    <a:bodyPr/>
                    <a:lstStyle/>
                    <a:p>
                      <a:pPr algn="ctr"/>
                      <a:r>
                        <a:rPr lang="en-US" sz="900" dirty="0">
                          <a:solidFill>
                            <a:schemeClr val="tx1"/>
                          </a:solidFill>
                          <a:latin typeface="Times New Roman" panose="02020603050405020304" pitchFamily="18" charset="0"/>
                          <a:cs typeface="Times New Roman" panose="02020603050405020304" pitchFamily="18" charset="0"/>
                        </a:rPr>
                        <a:t>Completion Date</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accent6">
                        <a:lumMod val="20000"/>
                        <a:lumOff val="80000"/>
                      </a:schemeClr>
                    </a:solidFill>
                  </a:tcPr>
                </a:tc>
                <a:tc>
                  <a:txBody>
                    <a:bodyPr/>
                    <a:lstStyle/>
                    <a:p>
                      <a:pPr algn="r"/>
                      <a:r>
                        <a:rPr lang="en-US" sz="900" dirty="0">
                          <a:solidFill>
                            <a:schemeClr val="tx1"/>
                          </a:solidFill>
                          <a:latin typeface="Times New Roman" panose="02020603050405020304" pitchFamily="18" charset="0"/>
                          <a:cs typeface="Times New Roman" panose="02020603050405020304" pitchFamily="18" charset="0"/>
                        </a:rPr>
                        <a:t>Country:</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accent6">
                        <a:lumMod val="20000"/>
                        <a:lumOff val="80000"/>
                      </a:schemeClr>
                    </a:solidFill>
                  </a:tcPr>
                </a:tc>
                <a:tc>
                  <a:txBody>
                    <a:bodyPr/>
                    <a:lstStyle/>
                    <a:p>
                      <a:pPr algn="ctr"/>
                      <a:endParaRPr lang="en-US" sz="9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670760836"/>
                  </a:ext>
                </a:extLst>
              </a:tr>
              <a:tr h="0">
                <a:tc>
                  <a:txBody>
                    <a:bodyPr/>
                    <a:lstStyle/>
                    <a:p>
                      <a:pPr algn="ctr"/>
                      <a:endParaRPr lang="en-US" sz="9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tc>
                  <a:txBody>
                    <a:bodyPr/>
                    <a:lstStyle/>
                    <a:p>
                      <a:pPr algn="r"/>
                      <a:r>
                        <a:rPr lang="en-US" sz="900" b="1" dirty="0">
                          <a:solidFill>
                            <a:schemeClr val="tx1"/>
                          </a:solidFill>
                          <a:latin typeface="Times New Roman" panose="02020603050405020304" pitchFamily="18" charset="0"/>
                          <a:cs typeface="Times New Roman" panose="02020603050405020304" pitchFamily="18" charset="0"/>
                        </a:rPr>
                        <a:t>Base Camp:</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accent6">
                        <a:lumMod val="20000"/>
                        <a:lumOff val="80000"/>
                      </a:schemeClr>
                    </a:solidFill>
                  </a:tcPr>
                </a:tc>
                <a:tc>
                  <a:txBody>
                    <a:bodyPr/>
                    <a:lstStyle/>
                    <a:p>
                      <a:pPr algn="ctr"/>
                      <a:endParaRPr lang="en-US" sz="900" b="1"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776629597"/>
                  </a:ext>
                </a:extLst>
              </a:tr>
              <a:tr h="243489">
                <a:tc gridSpan="2">
                  <a:txBody>
                    <a:bodyPr/>
                    <a:lstStyle/>
                    <a:p>
                      <a:pPr algn="r"/>
                      <a:r>
                        <a:rPr lang="en-US" sz="900" b="1" dirty="0">
                          <a:solidFill>
                            <a:schemeClr val="tx1"/>
                          </a:solidFill>
                          <a:latin typeface="Times New Roman" panose="02020603050405020304" pitchFamily="18" charset="0"/>
                          <a:cs typeface="Times New Roman" panose="02020603050405020304" pitchFamily="18" charset="0"/>
                        </a:rPr>
                        <a:t>Preparer’s Name, Email,</a:t>
                      </a:r>
                      <a:r>
                        <a:rPr lang="en-US" sz="900" b="1" baseline="0" dirty="0">
                          <a:solidFill>
                            <a:schemeClr val="tx1"/>
                          </a:solidFill>
                          <a:latin typeface="Times New Roman" panose="02020603050405020304" pitchFamily="18" charset="0"/>
                          <a:cs typeface="Times New Roman" panose="02020603050405020304" pitchFamily="18" charset="0"/>
                        </a:rPr>
                        <a:t> Unit:</a:t>
                      </a:r>
                      <a:endParaRPr lang="en-US" sz="900" b="1"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accent6">
                        <a:lumMod val="20000"/>
                        <a:lumOff val="80000"/>
                      </a:schemeClr>
                    </a:solidFill>
                  </a:tcPr>
                </a:tc>
                <a:tc hMerge="1">
                  <a:txBody>
                    <a:bodyPr/>
                    <a:lstStyle/>
                    <a:p>
                      <a:pPr algn="ctr"/>
                      <a:endParaRPr lang="en-US" sz="9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62774991"/>
                  </a:ext>
                </a:extLst>
              </a:tr>
            </a:tbl>
          </a:graphicData>
        </a:graphic>
      </p:graphicFrame>
      <p:grpSp>
        <p:nvGrpSpPr>
          <p:cNvPr id="17" name="Group 16"/>
          <p:cNvGrpSpPr/>
          <p:nvPr/>
        </p:nvGrpSpPr>
        <p:grpSpPr>
          <a:xfrm>
            <a:off x="126818" y="5313782"/>
            <a:ext cx="1084521" cy="1271048"/>
            <a:chOff x="550257" y="4619123"/>
            <a:chExt cx="1084521" cy="1271048"/>
          </a:xfrm>
          <a:solidFill>
            <a:schemeClr val="accent6">
              <a:lumMod val="20000"/>
              <a:lumOff val="80000"/>
            </a:schemeClr>
          </a:solidFill>
        </p:grpSpPr>
        <p:sp>
          <p:nvSpPr>
            <p:cNvPr id="19" name="Rectangle 18"/>
            <p:cNvSpPr/>
            <p:nvPr/>
          </p:nvSpPr>
          <p:spPr>
            <a:xfrm>
              <a:off x="550257" y="4619123"/>
              <a:ext cx="1084521" cy="12710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890870" y="5269503"/>
              <a:ext cx="715459" cy="230832"/>
            </a:xfrm>
            <a:prstGeom prst="rect">
              <a:avLst/>
            </a:prstGeom>
            <a:grpFill/>
          </p:spPr>
          <p:txBody>
            <a:bodyPr wrap="square" rtlCol="0" anchor="ctr">
              <a:spAutoFit/>
            </a:bodyPr>
            <a:lstStyle/>
            <a:p>
              <a:r>
                <a:rPr lang="en-US" sz="900" dirty="0"/>
                <a:t>Disinfected</a:t>
              </a:r>
            </a:p>
          </p:txBody>
        </p:sp>
        <p:sp>
          <p:nvSpPr>
            <p:cNvPr id="20" name="Flowchart: Summing Junction 19"/>
            <p:cNvSpPr/>
            <p:nvPr/>
          </p:nvSpPr>
          <p:spPr>
            <a:xfrm>
              <a:off x="638576" y="493486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Connector 20"/>
            <p:cNvSpPr/>
            <p:nvPr/>
          </p:nvSpPr>
          <p:spPr>
            <a:xfrm>
              <a:off x="635090" y="557159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grpSp>
          <p:nvGrpSpPr>
            <p:cNvPr id="22" name="Group 21"/>
            <p:cNvGrpSpPr/>
            <p:nvPr/>
          </p:nvGrpSpPr>
          <p:grpSpPr>
            <a:xfrm>
              <a:off x="635090" y="5245657"/>
              <a:ext cx="255916" cy="250995"/>
              <a:chOff x="2321483" y="5493137"/>
              <a:chExt cx="255916" cy="250995"/>
            </a:xfrm>
            <a:grpFill/>
          </p:grpSpPr>
          <p:sp>
            <p:nvSpPr>
              <p:cNvPr id="27" name="Flowchart: Connector 26"/>
              <p:cNvSpPr/>
              <p:nvPr/>
            </p:nvSpPr>
            <p:spPr>
              <a:xfrm>
                <a:off x="2321483" y="549313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28" name="Straight Connector 27"/>
              <p:cNvCxnSpPr>
                <a:stCxn id="27" idx="3"/>
                <a:endCxn id="27" idx="7"/>
              </p:cNvCxnSpPr>
              <p:nvPr/>
            </p:nvCxnSpPr>
            <p:spPr>
              <a:xfrm flipV="1">
                <a:off x="2358961" y="5529894"/>
                <a:ext cx="180960" cy="177481"/>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565943" y="4645853"/>
              <a:ext cx="1068534" cy="230832"/>
            </a:xfrm>
            <a:prstGeom prst="rect">
              <a:avLst/>
            </a:prstGeom>
            <a:grpFill/>
          </p:spPr>
          <p:txBody>
            <a:bodyPr wrap="square" rtlCol="0" anchor="ctr">
              <a:spAutoFit/>
            </a:bodyPr>
            <a:lstStyle/>
            <a:p>
              <a:r>
                <a:rPr lang="en-US" sz="900" b="1" dirty="0"/>
                <a:t>Water Quality:</a:t>
              </a:r>
            </a:p>
          </p:txBody>
        </p:sp>
        <p:sp>
          <p:nvSpPr>
            <p:cNvPr id="24" name="TextBox 23"/>
            <p:cNvSpPr txBox="1"/>
            <p:nvPr/>
          </p:nvSpPr>
          <p:spPr>
            <a:xfrm>
              <a:off x="885178" y="4939880"/>
              <a:ext cx="726841" cy="230832"/>
            </a:xfrm>
            <a:prstGeom prst="rect">
              <a:avLst/>
            </a:prstGeom>
            <a:grpFill/>
          </p:spPr>
          <p:txBody>
            <a:bodyPr wrap="square" rtlCol="0" anchor="ctr">
              <a:spAutoFit/>
            </a:bodyPr>
            <a:lstStyle/>
            <a:p>
              <a:r>
                <a:rPr lang="en-US" sz="900" dirty="0"/>
                <a:t>Untreated</a:t>
              </a:r>
            </a:p>
          </p:txBody>
        </p:sp>
        <p:sp>
          <p:nvSpPr>
            <p:cNvPr id="25" name="TextBox 24"/>
            <p:cNvSpPr txBox="1"/>
            <p:nvPr/>
          </p:nvSpPr>
          <p:spPr>
            <a:xfrm>
              <a:off x="906535" y="5581678"/>
              <a:ext cx="727942" cy="230832"/>
            </a:xfrm>
            <a:prstGeom prst="rect">
              <a:avLst/>
            </a:prstGeom>
            <a:grpFill/>
          </p:spPr>
          <p:txBody>
            <a:bodyPr wrap="square" rtlCol="0" anchor="ctr">
              <a:spAutoFit/>
            </a:bodyPr>
            <a:lstStyle/>
            <a:p>
              <a:r>
                <a:rPr lang="en-US" sz="900" dirty="0"/>
                <a:t>Treated  </a:t>
              </a:r>
            </a:p>
          </p:txBody>
        </p:sp>
      </p:grpSp>
      <p:graphicFrame>
        <p:nvGraphicFramePr>
          <p:cNvPr id="29" name="Table 28"/>
          <p:cNvGraphicFramePr>
            <a:graphicFrameLocks noGrp="1"/>
          </p:cNvGraphicFramePr>
          <p:nvPr>
            <p:extLst>
              <p:ext uri="{D42A27DB-BD31-4B8C-83A1-F6EECF244321}">
                <p14:modId xmlns:p14="http://schemas.microsoft.com/office/powerpoint/2010/main" val="17740307"/>
              </p:ext>
            </p:extLst>
          </p:nvPr>
        </p:nvGraphicFramePr>
        <p:xfrm>
          <a:off x="6011056" y="98384"/>
          <a:ext cx="2981217" cy="1143000"/>
        </p:xfrm>
        <a:graphic>
          <a:graphicData uri="http://schemas.openxmlformats.org/drawingml/2006/table">
            <a:tbl>
              <a:tblPr firstRow="1" bandRow="1">
                <a:tableStyleId>{5C22544A-7EE6-4342-B048-85BDC9FD1C3A}</a:tableStyleId>
              </a:tblPr>
              <a:tblGrid>
                <a:gridCol w="521566">
                  <a:extLst>
                    <a:ext uri="{9D8B030D-6E8A-4147-A177-3AD203B41FA5}">
                      <a16:colId xmlns:a16="http://schemas.microsoft.com/office/drawing/2014/main" val="198979925"/>
                    </a:ext>
                  </a:extLst>
                </a:gridCol>
                <a:gridCol w="2459651">
                  <a:extLst>
                    <a:ext uri="{9D8B030D-6E8A-4147-A177-3AD203B41FA5}">
                      <a16:colId xmlns:a16="http://schemas.microsoft.com/office/drawing/2014/main" val="117861036"/>
                    </a:ext>
                  </a:extLst>
                </a:gridCol>
              </a:tblGrid>
              <a:tr h="150608">
                <a:tc gridSpan="2">
                  <a:txBody>
                    <a:bodyPr/>
                    <a:lstStyle/>
                    <a:p>
                      <a:pPr algn="ctr"/>
                      <a:r>
                        <a:rPr lang="en-US" sz="900" dirty="0">
                          <a:solidFill>
                            <a:schemeClr val="bg1"/>
                          </a:solidFill>
                          <a:latin typeface="Times New Roman" panose="02020603050405020304" pitchFamily="18" charset="0"/>
                          <a:cs typeface="Times New Roman" panose="02020603050405020304" pitchFamily="18" charset="0"/>
                        </a:rPr>
                        <a:t>DOEHRS-IH Water System (WS) Information</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accent6">
                        <a:lumMod val="75000"/>
                      </a:schemeClr>
                    </a:solidFill>
                  </a:tcPr>
                </a:tc>
                <a:tc hMerge="1">
                  <a:txBody>
                    <a:bodyPr/>
                    <a:lstStyle/>
                    <a:p>
                      <a:pPr algn="ctr"/>
                      <a:endParaRPr lang="en-US" sz="9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761779937"/>
                  </a:ext>
                </a:extLst>
              </a:tr>
              <a:tr h="213360">
                <a:tc>
                  <a:txBody>
                    <a:bodyPr/>
                    <a:lstStyle/>
                    <a:p>
                      <a:pPr algn="ctr"/>
                      <a:r>
                        <a:rPr lang="en-US" sz="900" b="1" dirty="0">
                          <a:solidFill>
                            <a:schemeClr val="bg1"/>
                          </a:solidFill>
                          <a:latin typeface="Times New Roman" panose="02020603050405020304" pitchFamily="18" charset="0"/>
                          <a:cs typeface="Times New Roman" panose="02020603050405020304" pitchFamily="18" charset="0"/>
                        </a:rPr>
                        <a:t>WS</a:t>
                      </a:r>
                      <a:r>
                        <a:rPr lang="en-US" sz="900" b="1" baseline="0" dirty="0">
                          <a:solidFill>
                            <a:schemeClr val="bg1"/>
                          </a:solidFill>
                          <a:latin typeface="Times New Roman" panose="02020603050405020304" pitchFamily="18" charset="0"/>
                          <a:cs typeface="Times New Roman" panose="02020603050405020304" pitchFamily="18" charset="0"/>
                        </a:rPr>
                        <a:t> </a:t>
                      </a:r>
                      <a:r>
                        <a:rPr lang="en-US" sz="900" b="1" dirty="0">
                          <a:solidFill>
                            <a:schemeClr val="bg1"/>
                          </a:solidFill>
                          <a:latin typeface="Times New Roman" panose="02020603050405020304" pitchFamily="18" charset="0"/>
                          <a:cs typeface="Times New Roman" panose="02020603050405020304" pitchFamily="18" charset="0"/>
                        </a:rPr>
                        <a:t>ID</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accent6">
                        <a:lumMod val="75000"/>
                      </a:schemeClr>
                    </a:solidFill>
                  </a:tcPr>
                </a:tc>
                <a:tc>
                  <a:txBody>
                    <a:bodyPr/>
                    <a:lstStyle/>
                    <a:p>
                      <a:pPr algn="ctr"/>
                      <a:r>
                        <a:rPr lang="en-US" sz="900" b="1" dirty="0">
                          <a:solidFill>
                            <a:schemeClr val="bg1"/>
                          </a:solidFill>
                          <a:latin typeface="Times New Roman" panose="02020603050405020304" pitchFamily="18" charset="0"/>
                          <a:cs typeface="Times New Roman" panose="02020603050405020304" pitchFamily="18" charset="0"/>
                        </a:rPr>
                        <a:t>WS Name</a:t>
                      </a: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776629597"/>
                  </a:ext>
                </a:extLst>
              </a:tr>
              <a:tr h="213360">
                <a:tc>
                  <a:txBody>
                    <a:bodyPr/>
                    <a:lstStyle/>
                    <a:p>
                      <a:pPr algn="ctr"/>
                      <a:endParaRPr lang="en-US" sz="9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88516575"/>
                  </a:ext>
                </a:extLst>
              </a:tr>
              <a:tr h="213360">
                <a:tc>
                  <a:txBody>
                    <a:bodyPr/>
                    <a:lstStyle/>
                    <a:p>
                      <a:pPr algn="ctr"/>
                      <a:endParaRPr lang="en-US" sz="9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91333318"/>
                  </a:ext>
                </a:extLst>
              </a:tr>
              <a:tr h="213360">
                <a:tc>
                  <a:txBody>
                    <a:bodyPr/>
                    <a:lstStyle/>
                    <a:p>
                      <a:pPr algn="ctr"/>
                      <a:endParaRPr lang="en-US" sz="9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17907172"/>
                  </a:ext>
                </a:extLst>
              </a:tr>
            </a:tbl>
          </a:graphicData>
        </a:graphic>
      </p:graphicFrame>
      <p:cxnSp>
        <p:nvCxnSpPr>
          <p:cNvPr id="30" name="Straight Connector 29"/>
          <p:cNvCxnSpPr/>
          <p:nvPr/>
        </p:nvCxnSpPr>
        <p:spPr>
          <a:xfrm flipV="1">
            <a:off x="-1340143" y="4975492"/>
            <a:ext cx="1052422" cy="11501"/>
          </a:xfrm>
          <a:prstGeom prst="line">
            <a:avLst/>
          </a:prstGeom>
          <a:ln w="19050">
            <a:solidFill>
              <a:schemeClr val="tx1"/>
            </a:solidFill>
            <a:prstDash val="dash"/>
            <a:headEnd type="none" w="med" len="med"/>
            <a:tailEnd type="triangle" w="lg" len="med"/>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a:xfrm>
            <a:off x="-1376318" y="20982"/>
            <a:ext cx="1303562" cy="855069"/>
            <a:chOff x="536762" y="1881180"/>
            <a:chExt cx="1303562" cy="855069"/>
          </a:xfrm>
        </p:grpSpPr>
        <p:grpSp>
          <p:nvGrpSpPr>
            <p:cNvPr id="32" name="Group 31"/>
            <p:cNvGrpSpPr/>
            <p:nvPr/>
          </p:nvGrpSpPr>
          <p:grpSpPr>
            <a:xfrm>
              <a:off x="718866" y="1881180"/>
              <a:ext cx="937405" cy="663600"/>
              <a:chOff x="718866" y="1881180"/>
              <a:chExt cx="937405" cy="663600"/>
            </a:xfrm>
          </p:grpSpPr>
          <p:sp>
            <p:nvSpPr>
              <p:cNvPr id="34" name="Isosceles Triangle 33"/>
              <p:cNvSpPr/>
              <p:nvPr/>
            </p:nvSpPr>
            <p:spPr>
              <a:xfrm>
                <a:off x="718866" y="1881180"/>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sp>
            <p:nvSpPr>
              <p:cNvPr id="35" name="Flowchart: Summing Junction 34"/>
              <p:cNvSpPr/>
              <p:nvPr/>
            </p:nvSpPr>
            <p:spPr>
              <a:xfrm>
                <a:off x="1072548" y="200951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Box 32"/>
            <p:cNvSpPr txBox="1"/>
            <p:nvPr/>
          </p:nvSpPr>
          <p:spPr>
            <a:xfrm>
              <a:off x="536762" y="2505417"/>
              <a:ext cx="1303562" cy="230832"/>
            </a:xfrm>
            <a:prstGeom prst="rect">
              <a:avLst/>
            </a:prstGeom>
            <a:noFill/>
          </p:spPr>
          <p:txBody>
            <a:bodyPr wrap="none" rtlCol="0" anchor="ctr">
              <a:spAutoFit/>
            </a:bodyPr>
            <a:lstStyle/>
            <a:p>
              <a:pPr algn="ctr"/>
              <a:r>
                <a:rPr lang="en-US" sz="900" dirty="0"/>
                <a:t>Untreated water source</a:t>
              </a:r>
            </a:p>
          </p:txBody>
        </p:sp>
      </p:grpSp>
      <p:grpSp>
        <p:nvGrpSpPr>
          <p:cNvPr id="36" name="Group 35"/>
          <p:cNvGrpSpPr/>
          <p:nvPr/>
        </p:nvGrpSpPr>
        <p:grpSpPr>
          <a:xfrm>
            <a:off x="-1563694" y="942984"/>
            <a:ext cx="1614546" cy="869708"/>
            <a:chOff x="449104" y="3182438"/>
            <a:chExt cx="1614546" cy="869708"/>
          </a:xfrm>
        </p:grpSpPr>
        <p:grpSp>
          <p:nvGrpSpPr>
            <p:cNvPr id="37" name="Group 36"/>
            <p:cNvGrpSpPr/>
            <p:nvPr/>
          </p:nvGrpSpPr>
          <p:grpSpPr>
            <a:xfrm>
              <a:off x="787672" y="3182438"/>
              <a:ext cx="937405" cy="663600"/>
              <a:chOff x="718865" y="2779665"/>
              <a:chExt cx="937405" cy="663600"/>
            </a:xfrm>
          </p:grpSpPr>
          <p:sp>
            <p:nvSpPr>
              <p:cNvPr id="39" name="Isosceles Triangle 38"/>
              <p:cNvSpPr/>
              <p:nvPr/>
            </p:nvSpPr>
            <p:spPr>
              <a:xfrm>
                <a:off x="718865" y="2779665"/>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grpSp>
            <p:nvGrpSpPr>
              <p:cNvPr id="40" name="Group 39"/>
              <p:cNvGrpSpPr/>
              <p:nvPr/>
            </p:nvGrpSpPr>
            <p:grpSpPr>
              <a:xfrm>
                <a:off x="1059609" y="2928167"/>
                <a:ext cx="255916" cy="250995"/>
                <a:chOff x="3761115" y="4806363"/>
                <a:chExt cx="701615" cy="743297"/>
              </a:xfrm>
            </p:grpSpPr>
            <p:sp>
              <p:nvSpPr>
                <p:cNvPr id="41" name="Flowchart: Connector 40"/>
                <p:cNvSpPr/>
                <p:nvPr/>
              </p:nvSpPr>
              <p:spPr>
                <a:xfrm>
                  <a:off x="3761115" y="4806363"/>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42" name="Straight Connector 41"/>
                <p:cNvCxnSpPr>
                  <a:stCxn id="41" idx="3"/>
                  <a:endCxn id="41" idx="7"/>
                </p:cNvCxnSpPr>
                <p:nvPr/>
              </p:nvCxnSpPr>
              <p:spPr>
                <a:xfrm flipV="1">
                  <a:off x="3863864" y="4915216"/>
                  <a:ext cx="496117" cy="5255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8" name="TextBox 37"/>
            <p:cNvSpPr txBox="1"/>
            <p:nvPr/>
          </p:nvSpPr>
          <p:spPr>
            <a:xfrm>
              <a:off x="449104" y="3821314"/>
              <a:ext cx="1614546" cy="230832"/>
            </a:xfrm>
            <a:prstGeom prst="rect">
              <a:avLst/>
            </a:prstGeom>
            <a:noFill/>
          </p:spPr>
          <p:txBody>
            <a:bodyPr wrap="none" rtlCol="0" anchor="ctr">
              <a:spAutoFit/>
            </a:bodyPr>
            <a:lstStyle/>
            <a:p>
              <a:pPr algn="ctr"/>
              <a:r>
                <a:rPr lang="en-US" sz="900" dirty="0"/>
                <a:t>Disinfected fresh water source</a:t>
              </a:r>
            </a:p>
          </p:txBody>
        </p:sp>
      </p:grpSp>
      <p:grpSp>
        <p:nvGrpSpPr>
          <p:cNvPr id="43" name="Group 42"/>
          <p:cNvGrpSpPr/>
          <p:nvPr/>
        </p:nvGrpSpPr>
        <p:grpSpPr>
          <a:xfrm>
            <a:off x="-1349696" y="1865602"/>
            <a:ext cx="1186543" cy="860198"/>
            <a:chOff x="629451" y="4032813"/>
            <a:chExt cx="1186543" cy="860198"/>
          </a:xfrm>
        </p:grpSpPr>
        <p:sp>
          <p:nvSpPr>
            <p:cNvPr id="44" name="Isosceles Triangle 43"/>
            <p:cNvSpPr/>
            <p:nvPr/>
          </p:nvSpPr>
          <p:spPr>
            <a:xfrm>
              <a:off x="718864" y="4032813"/>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sp>
          <p:nvSpPr>
            <p:cNvPr id="45" name="TextBox 44"/>
            <p:cNvSpPr txBox="1"/>
            <p:nvPr/>
          </p:nvSpPr>
          <p:spPr>
            <a:xfrm>
              <a:off x="629451" y="4662179"/>
              <a:ext cx="1186543" cy="230832"/>
            </a:xfrm>
            <a:prstGeom prst="rect">
              <a:avLst/>
            </a:prstGeom>
            <a:noFill/>
          </p:spPr>
          <p:txBody>
            <a:bodyPr wrap="none" rtlCol="0" anchor="ctr">
              <a:spAutoFit/>
            </a:bodyPr>
            <a:lstStyle/>
            <a:p>
              <a:pPr algn="ctr"/>
              <a:r>
                <a:rPr lang="en-US" sz="900" dirty="0"/>
                <a:t>Treated water source</a:t>
              </a:r>
            </a:p>
          </p:txBody>
        </p:sp>
      </p:grpSp>
      <p:cxnSp>
        <p:nvCxnSpPr>
          <p:cNvPr id="46" name="Straight Connector 45"/>
          <p:cNvCxnSpPr/>
          <p:nvPr/>
        </p:nvCxnSpPr>
        <p:spPr>
          <a:xfrm flipV="1">
            <a:off x="-1367659" y="5198631"/>
            <a:ext cx="1099661" cy="13302"/>
          </a:xfrm>
          <a:prstGeom prst="line">
            <a:avLst/>
          </a:prstGeom>
          <a:ln w="19050">
            <a:solidFill>
              <a:schemeClr val="tx1"/>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9991563" y="5940316"/>
            <a:ext cx="880370" cy="780497"/>
            <a:chOff x="7096030" y="3576598"/>
            <a:chExt cx="880370" cy="780497"/>
          </a:xfrm>
        </p:grpSpPr>
        <p:grpSp>
          <p:nvGrpSpPr>
            <p:cNvPr id="49" name="Group 48"/>
            <p:cNvGrpSpPr/>
            <p:nvPr/>
          </p:nvGrpSpPr>
          <p:grpSpPr>
            <a:xfrm>
              <a:off x="7196177" y="3576598"/>
              <a:ext cx="635479" cy="579902"/>
              <a:chOff x="5581291" y="3734072"/>
              <a:chExt cx="983411" cy="983410"/>
            </a:xfrm>
          </p:grpSpPr>
          <p:sp>
            <p:nvSpPr>
              <p:cNvPr id="51" name="Rectangle 50"/>
              <p:cNvSpPr/>
              <p:nvPr/>
            </p:nvSpPr>
            <p:spPr>
              <a:xfrm>
                <a:off x="5650302" y="380308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52" name="Rectangle 51"/>
              <p:cNvSpPr/>
              <p:nvPr/>
            </p:nvSpPr>
            <p:spPr>
              <a:xfrm>
                <a:off x="5581291" y="373407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grpSp>
        <p:sp>
          <p:nvSpPr>
            <p:cNvPr id="50" name="TextBox 49"/>
            <p:cNvSpPr txBox="1"/>
            <p:nvPr/>
          </p:nvSpPr>
          <p:spPr>
            <a:xfrm>
              <a:off x="7096030" y="4126263"/>
              <a:ext cx="880370" cy="230832"/>
            </a:xfrm>
            <a:prstGeom prst="rect">
              <a:avLst/>
            </a:prstGeom>
            <a:noFill/>
          </p:spPr>
          <p:txBody>
            <a:bodyPr wrap="none" rtlCol="0" anchor="ctr">
              <a:spAutoFit/>
            </a:bodyPr>
            <a:lstStyle/>
            <a:p>
              <a:pPr algn="ctr"/>
              <a:r>
                <a:rPr lang="en-US" sz="900" dirty="0"/>
                <a:t>Multiple Units </a:t>
              </a:r>
            </a:p>
          </p:txBody>
        </p:sp>
      </p:grpSp>
      <p:grpSp>
        <p:nvGrpSpPr>
          <p:cNvPr id="61" name="Group 60"/>
          <p:cNvGrpSpPr/>
          <p:nvPr/>
        </p:nvGrpSpPr>
        <p:grpSpPr>
          <a:xfrm>
            <a:off x="9313550" y="2620569"/>
            <a:ext cx="873957" cy="1069301"/>
            <a:chOff x="4004234" y="4467244"/>
            <a:chExt cx="873957" cy="1069301"/>
          </a:xfrm>
        </p:grpSpPr>
        <p:sp>
          <p:nvSpPr>
            <p:cNvPr id="62" name="Flowchart: Connector 61"/>
            <p:cNvSpPr/>
            <p:nvPr/>
          </p:nvSpPr>
          <p:spPr>
            <a:xfrm>
              <a:off x="4046120" y="4467244"/>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sp>
          <p:nvSpPr>
            <p:cNvPr id="63" name="TextBox 62"/>
            <p:cNvSpPr txBox="1"/>
            <p:nvPr/>
          </p:nvSpPr>
          <p:spPr>
            <a:xfrm>
              <a:off x="4004234" y="5167213"/>
              <a:ext cx="873957" cy="369332"/>
            </a:xfrm>
            <a:prstGeom prst="rect">
              <a:avLst/>
            </a:prstGeom>
            <a:noFill/>
          </p:spPr>
          <p:txBody>
            <a:bodyPr wrap="none" rtlCol="0" anchor="ctr">
              <a:spAutoFit/>
            </a:bodyPr>
            <a:lstStyle/>
            <a:p>
              <a:pPr algn="ctr"/>
              <a:r>
                <a:rPr lang="en-US" sz="900" dirty="0"/>
                <a:t>Treated water </a:t>
              </a:r>
            </a:p>
            <a:p>
              <a:pPr algn="ctr"/>
              <a:r>
                <a:rPr lang="en-US" sz="900" dirty="0"/>
                <a:t>container</a:t>
              </a:r>
            </a:p>
          </p:txBody>
        </p:sp>
      </p:grpSp>
      <p:grpSp>
        <p:nvGrpSpPr>
          <p:cNvPr id="88" name="Group 87"/>
          <p:cNvGrpSpPr/>
          <p:nvPr/>
        </p:nvGrpSpPr>
        <p:grpSpPr>
          <a:xfrm>
            <a:off x="-1309445" y="2838934"/>
            <a:ext cx="1052636" cy="886317"/>
            <a:chOff x="2460580" y="2219270"/>
            <a:chExt cx="1052636" cy="886317"/>
          </a:xfrm>
        </p:grpSpPr>
        <p:sp>
          <p:nvSpPr>
            <p:cNvPr id="89" name="Diamond 88"/>
            <p:cNvSpPr/>
            <p:nvPr/>
          </p:nvSpPr>
          <p:spPr>
            <a:xfrm>
              <a:off x="2460580" y="2219270"/>
              <a:ext cx="1000307" cy="677375"/>
            </a:xfrm>
            <a:prstGeom prst="diamond">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sp>
          <p:nvSpPr>
            <p:cNvPr id="90" name="TextBox 89"/>
            <p:cNvSpPr txBox="1"/>
            <p:nvPr/>
          </p:nvSpPr>
          <p:spPr>
            <a:xfrm>
              <a:off x="2474149" y="2874755"/>
              <a:ext cx="1039067" cy="230832"/>
            </a:xfrm>
            <a:prstGeom prst="rect">
              <a:avLst/>
            </a:prstGeom>
            <a:noFill/>
          </p:spPr>
          <p:txBody>
            <a:bodyPr wrap="none" rtlCol="0" anchor="ctr">
              <a:spAutoFit/>
            </a:bodyPr>
            <a:lstStyle/>
            <a:p>
              <a:pPr algn="ctr"/>
              <a:r>
                <a:rPr lang="en-US" sz="900" dirty="0"/>
                <a:t>Treatment system</a:t>
              </a:r>
            </a:p>
          </p:txBody>
        </p:sp>
      </p:grpSp>
      <p:grpSp>
        <p:nvGrpSpPr>
          <p:cNvPr id="100" name="Group 99">
            <a:extLst>
              <a:ext uri="{FF2B5EF4-FFF2-40B4-BE49-F238E27FC236}">
                <a16:creationId xmlns:a16="http://schemas.microsoft.com/office/drawing/2014/main" id="{CDE210E0-AC8B-4C7B-965F-F042F34CE758}"/>
              </a:ext>
            </a:extLst>
          </p:cNvPr>
          <p:cNvGrpSpPr/>
          <p:nvPr/>
        </p:nvGrpSpPr>
        <p:grpSpPr>
          <a:xfrm>
            <a:off x="-1231662" y="6191311"/>
            <a:ext cx="1207913" cy="571304"/>
            <a:chOff x="6406551" y="4978356"/>
            <a:chExt cx="1207913" cy="571304"/>
          </a:xfrm>
        </p:grpSpPr>
        <p:grpSp>
          <p:nvGrpSpPr>
            <p:cNvPr id="101" name="Group 100">
              <a:extLst>
                <a:ext uri="{FF2B5EF4-FFF2-40B4-BE49-F238E27FC236}">
                  <a16:creationId xmlns:a16="http://schemas.microsoft.com/office/drawing/2014/main" id="{D6CA7CBB-0154-4E9B-A0EC-0668BAA96B50}"/>
                </a:ext>
              </a:extLst>
            </p:cNvPr>
            <p:cNvGrpSpPr/>
            <p:nvPr/>
          </p:nvGrpSpPr>
          <p:grpSpPr>
            <a:xfrm>
              <a:off x="6406551" y="5163022"/>
              <a:ext cx="356920" cy="386638"/>
              <a:chOff x="6406551" y="5163022"/>
              <a:chExt cx="356920" cy="386638"/>
            </a:xfrm>
          </p:grpSpPr>
          <p:sp>
            <p:nvSpPr>
              <p:cNvPr id="103" name="Flowchart: Connector 102">
                <a:extLst>
                  <a:ext uri="{FF2B5EF4-FFF2-40B4-BE49-F238E27FC236}">
                    <a16:creationId xmlns:a16="http://schemas.microsoft.com/office/drawing/2014/main" id="{27FCC3D0-0C3D-45CE-9742-1C3DF5A07447}"/>
                  </a:ext>
                </a:extLst>
              </p:cNvPr>
              <p:cNvSpPr/>
              <p:nvPr/>
            </p:nvSpPr>
            <p:spPr>
              <a:xfrm>
                <a:off x="6406551" y="5428915"/>
                <a:ext cx="115019" cy="120745"/>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4" name="Straight Arrow Connector 103">
                <a:extLst>
                  <a:ext uri="{FF2B5EF4-FFF2-40B4-BE49-F238E27FC236}">
                    <a16:creationId xmlns:a16="http://schemas.microsoft.com/office/drawing/2014/main" id="{C6C1E254-8051-4B05-8585-8DE0A104527E}"/>
                  </a:ext>
                </a:extLst>
              </p:cNvPr>
              <p:cNvCxnSpPr>
                <a:cxnSpLocks/>
                <a:stCxn id="102" idx="1"/>
                <a:endCxn id="103" idx="7"/>
              </p:cNvCxnSpPr>
              <p:nvPr/>
            </p:nvCxnSpPr>
            <p:spPr>
              <a:xfrm flipH="1">
                <a:off x="6504726" y="5163022"/>
                <a:ext cx="258745" cy="283576"/>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102" name="TextBox 101">
              <a:extLst>
                <a:ext uri="{FF2B5EF4-FFF2-40B4-BE49-F238E27FC236}">
                  <a16:creationId xmlns:a16="http://schemas.microsoft.com/office/drawing/2014/main" id="{32A0F224-0330-4629-832C-FE1EF5AC3E8D}"/>
                </a:ext>
              </a:extLst>
            </p:cNvPr>
            <p:cNvSpPr txBox="1"/>
            <p:nvPr/>
          </p:nvSpPr>
          <p:spPr>
            <a:xfrm>
              <a:off x="6763471" y="4978356"/>
              <a:ext cx="850993" cy="369332"/>
            </a:xfrm>
            <a:prstGeom prst="rect">
              <a:avLst/>
            </a:prstGeom>
            <a:noFill/>
          </p:spPr>
          <p:txBody>
            <a:bodyPr wrap="square" lIns="45720" rtlCol="0" anchor="ctr">
              <a:spAutoFit/>
            </a:bodyPr>
            <a:lstStyle/>
            <a:p>
              <a:r>
                <a:rPr lang="en-US" sz="900" b="1" dirty="0"/>
                <a:t>Field Test with AWT Sample</a:t>
              </a:r>
            </a:p>
          </p:txBody>
        </p:sp>
      </p:grpSp>
      <p:grpSp>
        <p:nvGrpSpPr>
          <p:cNvPr id="105" name="Group 104">
            <a:extLst>
              <a:ext uri="{FF2B5EF4-FFF2-40B4-BE49-F238E27FC236}">
                <a16:creationId xmlns:a16="http://schemas.microsoft.com/office/drawing/2014/main" id="{79BBB582-B03A-4C1F-B169-E076C3785C47}"/>
              </a:ext>
            </a:extLst>
          </p:cNvPr>
          <p:cNvGrpSpPr/>
          <p:nvPr/>
        </p:nvGrpSpPr>
        <p:grpSpPr>
          <a:xfrm>
            <a:off x="-1743588" y="6070909"/>
            <a:ext cx="1101963" cy="418545"/>
            <a:chOff x="6406551" y="5131115"/>
            <a:chExt cx="1101963" cy="418545"/>
          </a:xfrm>
        </p:grpSpPr>
        <p:grpSp>
          <p:nvGrpSpPr>
            <p:cNvPr id="106" name="Group 105">
              <a:extLst>
                <a:ext uri="{FF2B5EF4-FFF2-40B4-BE49-F238E27FC236}">
                  <a16:creationId xmlns:a16="http://schemas.microsoft.com/office/drawing/2014/main" id="{41A57D70-2EE8-4CF2-962C-BFD13773D423}"/>
                </a:ext>
              </a:extLst>
            </p:cNvPr>
            <p:cNvGrpSpPr/>
            <p:nvPr/>
          </p:nvGrpSpPr>
          <p:grpSpPr>
            <a:xfrm>
              <a:off x="6406551" y="5315781"/>
              <a:ext cx="350140" cy="233879"/>
              <a:chOff x="6406551" y="5315781"/>
              <a:chExt cx="350140" cy="233879"/>
            </a:xfrm>
          </p:grpSpPr>
          <p:sp>
            <p:nvSpPr>
              <p:cNvPr id="108" name="Flowchart: Connector 107">
                <a:extLst>
                  <a:ext uri="{FF2B5EF4-FFF2-40B4-BE49-F238E27FC236}">
                    <a16:creationId xmlns:a16="http://schemas.microsoft.com/office/drawing/2014/main" id="{0F703FB3-A90D-4003-859A-EBFC95063131}"/>
                  </a:ext>
                </a:extLst>
              </p:cNvPr>
              <p:cNvSpPr/>
              <p:nvPr/>
            </p:nvSpPr>
            <p:spPr>
              <a:xfrm>
                <a:off x="6406551" y="5428915"/>
                <a:ext cx="115019" cy="120745"/>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9" name="Straight Arrow Connector 108">
                <a:extLst>
                  <a:ext uri="{FF2B5EF4-FFF2-40B4-BE49-F238E27FC236}">
                    <a16:creationId xmlns:a16="http://schemas.microsoft.com/office/drawing/2014/main" id="{25516BD4-9FE3-4DC0-90BC-5EB5A5FA8894}"/>
                  </a:ext>
                </a:extLst>
              </p:cNvPr>
              <p:cNvCxnSpPr>
                <a:cxnSpLocks/>
                <a:stCxn id="107" idx="1"/>
                <a:endCxn id="108" idx="7"/>
              </p:cNvCxnSpPr>
              <p:nvPr/>
            </p:nvCxnSpPr>
            <p:spPr>
              <a:xfrm flipH="1">
                <a:off x="6504726" y="5315781"/>
                <a:ext cx="251965" cy="130817"/>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107" name="TextBox 106">
              <a:extLst>
                <a:ext uri="{FF2B5EF4-FFF2-40B4-BE49-F238E27FC236}">
                  <a16:creationId xmlns:a16="http://schemas.microsoft.com/office/drawing/2014/main" id="{2F7DDE97-53C1-4C5E-8DDA-048227B4BCE4}"/>
                </a:ext>
              </a:extLst>
            </p:cNvPr>
            <p:cNvSpPr txBox="1"/>
            <p:nvPr/>
          </p:nvSpPr>
          <p:spPr>
            <a:xfrm>
              <a:off x="6756691" y="5131115"/>
              <a:ext cx="751823" cy="369332"/>
            </a:xfrm>
            <a:prstGeom prst="rect">
              <a:avLst/>
            </a:prstGeom>
            <a:noFill/>
          </p:spPr>
          <p:txBody>
            <a:bodyPr wrap="square" lIns="45720" rtlCol="0" anchor="ctr">
              <a:spAutoFit/>
            </a:bodyPr>
            <a:lstStyle/>
            <a:p>
              <a:r>
                <a:rPr lang="en-US" sz="900" b="1" dirty="0"/>
                <a:t>Field Test Only</a:t>
              </a:r>
            </a:p>
          </p:txBody>
        </p:sp>
      </p:grpSp>
      <p:cxnSp>
        <p:nvCxnSpPr>
          <p:cNvPr id="5" name="Connector: Elbow 4">
            <a:extLst>
              <a:ext uri="{FF2B5EF4-FFF2-40B4-BE49-F238E27FC236}">
                <a16:creationId xmlns:a16="http://schemas.microsoft.com/office/drawing/2014/main" id="{35E53A58-AE4B-DC52-3F4A-F26B8B8E215F}"/>
              </a:ext>
            </a:extLst>
          </p:cNvPr>
          <p:cNvCxnSpPr>
            <a:cxnSpLocks/>
          </p:cNvCxnSpPr>
          <p:nvPr/>
        </p:nvCxnSpPr>
        <p:spPr>
          <a:xfrm>
            <a:off x="-1364749" y="5727587"/>
            <a:ext cx="1110913" cy="325625"/>
          </a:xfrm>
          <a:prstGeom prst="bentConnector3">
            <a:avLst/>
          </a:prstGeom>
          <a:ln w="19050">
            <a:solidFill>
              <a:schemeClr val="tx1"/>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cxnSp>
        <p:nvCxnSpPr>
          <p:cNvPr id="6" name="Connector: Elbow 5">
            <a:extLst>
              <a:ext uri="{FF2B5EF4-FFF2-40B4-BE49-F238E27FC236}">
                <a16:creationId xmlns:a16="http://schemas.microsoft.com/office/drawing/2014/main" id="{A3AE35EE-DF7F-A77A-732F-FCE9786D4B52}"/>
              </a:ext>
            </a:extLst>
          </p:cNvPr>
          <p:cNvCxnSpPr>
            <a:cxnSpLocks/>
          </p:cNvCxnSpPr>
          <p:nvPr/>
        </p:nvCxnSpPr>
        <p:spPr>
          <a:xfrm>
            <a:off x="-1369495" y="5405792"/>
            <a:ext cx="1120403" cy="222143"/>
          </a:xfrm>
          <a:prstGeom prst="bentConnector3">
            <a:avLst/>
          </a:prstGeom>
          <a:ln w="19050">
            <a:solidFill>
              <a:schemeClr val="tx1"/>
            </a:solidFill>
            <a:prstDash val="lgDash"/>
            <a:headEnd type="none" w="med" len="med"/>
            <a:tailEnd type="triangle" w="lg" len="med"/>
          </a:ln>
        </p:spPr>
        <p:style>
          <a:lnRef idx="1">
            <a:schemeClr val="accent1"/>
          </a:lnRef>
          <a:fillRef idx="0">
            <a:schemeClr val="accent1"/>
          </a:fillRef>
          <a:effectRef idx="0">
            <a:schemeClr val="accent1"/>
          </a:effectRef>
          <a:fontRef idx="minor">
            <a:schemeClr val="tx1"/>
          </a:fontRef>
        </p:style>
      </p:cxnSp>
      <p:grpSp>
        <p:nvGrpSpPr>
          <p:cNvPr id="111" name="Group 110">
            <a:extLst>
              <a:ext uri="{FF2B5EF4-FFF2-40B4-BE49-F238E27FC236}">
                <a16:creationId xmlns:a16="http://schemas.microsoft.com/office/drawing/2014/main" id="{A998DB32-2A00-39A5-876C-D3D7A9F0750B}"/>
              </a:ext>
            </a:extLst>
          </p:cNvPr>
          <p:cNvGrpSpPr/>
          <p:nvPr/>
        </p:nvGrpSpPr>
        <p:grpSpPr>
          <a:xfrm>
            <a:off x="10202844" y="167758"/>
            <a:ext cx="854721" cy="943312"/>
            <a:chOff x="10204434" y="159488"/>
            <a:chExt cx="854721" cy="943312"/>
          </a:xfrm>
        </p:grpSpPr>
        <p:sp>
          <p:nvSpPr>
            <p:cNvPr id="15" name="Flowchart: Connector 14">
              <a:extLst>
                <a:ext uri="{FF2B5EF4-FFF2-40B4-BE49-F238E27FC236}">
                  <a16:creationId xmlns:a16="http://schemas.microsoft.com/office/drawing/2014/main" id="{4B926959-ABC0-E9B4-4D35-2A510AC45C81}"/>
                </a:ext>
              </a:extLst>
            </p:cNvPr>
            <p:cNvSpPr/>
            <p:nvPr/>
          </p:nvSpPr>
          <p:spPr>
            <a:xfrm>
              <a:off x="10310010" y="159488"/>
              <a:ext cx="701615" cy="699766"/>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sp>
          <p:nvSpPr>
            <p:cNvPr id="12" name="TextBox 11">
              <a:extLst>
                <a:ext uri="{FF2B5EF4-FFF2-40B4-BE49-F238E27FC236}">
                  <a16:creationId xmlns:a16="http://schemas.microsoft.com/office/drawing/2014/main" id="{72C31E7D-AAD7-BB8A-C161-C943DBA5B203}"/>
                </a:ext>
              </a:extLst>
            </p:cNvPr>
            <p:cNvSpPr txBox="1"/>
            <p:nvPr/>
          </p:nvSpPr>
          <p:spPr>
            <a:xfrm>
              <a:off x="10204434" y="871968"/>
              <a:ext cx="854721" cy="230832"/>
            </a:xfrm>
            <a:prstGeom prst="rect">
              <a:avLst/>
            </a:prstGeom>
            <a:noFill/>
          </p:spPr>
          <p:txBody>
            <a:bodyPr wrap="none" rtlCol="0" anchor="ctr">
              <a:spAutoFit/>
            </a:bodyPr>
            <a:lstStyle/>
            <a:p>
              <a:pPr algn="ctr"/>
              <a:r>
                <a:rPr lang="en-US" sz="900" dirty="0"/>
                <a:t>Multiple Units</a:t>
              </a:r>
            </a:p>
          </p:txBody>
        </p:sp>
      </p:grpSp>
      <p:grpSp>
        <p:nvGrpSpPr>
          <p:cNvPr id="99" name="Group 98">
            <a:extLst>
              <a:ext uri="{FF2B5EF4-FFF2-40B4-BE49-F238E27FC236}">
                <a16:creationId xmlns:a16="http://schemas.microsoft.com/office/drawing/2014/main" id="{388C763B-D49B-16F6-7CC8-C7B7F13270F3}"/>
              </a:ext>
            </a:extLst>
          </p:cNvPr>
          <p:cNvGrpSpPr/>
          <p:nvPr/>
        </p:nvGrpSpPr>
        <p:grpSpPr>
          <a:xfrm>
            <a:off x="10194551" y="2653878"/>
            <a:ext cx="854721" cy="1000051"/>
            <a:chOff x="10207406" y="2616492"/>
            <a:chExt cx="854721" cy="1000051"/>
          </a:xfrm>
        </p:grpSpPr>
        <p:sp>
          <p:nvSpPr>
            <p:cNvPr id="14" name="Flowchart: Connector 13">
              <a:extLst>
                <a:ext uri="{FF2B5EF4-FFF2-40B4-BE49-F238E27FC236}">
                  <a16:creationId xmlns:a16="http://schemas.microsoft.com/office/drawing/2014/main" id="{9E8019E0-2331-E9C3-0B31-21AF2FAE4D6A}"/>
                </a:ext>
              </a:extLst>
            </p:cNvPr>
            <p:cNvSpPr/>
            <p:nvPr/>
          </p:nvSpPr>
          <p:spPr>
            <a:xfrm>
              <a:off x="10310010" y="2620569"/>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grpSp>
          <p:nvGrpSpPr>
            <p:cNvPr id="96" name="Group 95">
              <a:extLst>
                <a:ext uri="{FF2B5EF4-FFF2-40B4-BE49-F238E27FC236}">
                  <a16:creationId xmlns:a16="http://schemas.microsoft.com/office/drawing/2014/main" id="{B3AD343C-1E4C-EA65-DDE0-352B9BC7C7B7}"/>
                </a:ext>
              </a:extLst>
            </p:cNvPr>
            <p:cNvGrpSpPr/>
            <p:nvPr/>
          </p:nvGrpSpPr>
          <p:grpSpPr>
            <a:xfrm>
              <a:off x="10207406" y="2616492"/>
              <a:ext cx="854721" cy="1000051"/>
              <a:chOff x="4013853" y="4467244"/>
              <a:chExt cx="854721" cy="1000051"/>
            </a:xfrm>
          </p:grpSpPr>
          <p:sp>
            <p:nvSpPr>
              <p:cNvPr id="97" name="Flowchart: Connector 96">
                <a:extLst>
                  <a:ext uri="{FF2B5EF4-FFF2-40B4-BE49-F238E27FC236}">
                    <a16:creationId xmlns:a16="http://schemas.microsoft.com/office/drawing/2014/main" id="{7DDE874D-A7DA-F460-AE5D-11AD9BDA08DF}"/>
                  </a:ext>
                </a:extLst>
              </p:cNvPr>
              <p:cNvSpPr/>
              <p:nvPr/>
            </p:nvSpPr>
            <p:spPr>
              <a:xfrm>
                <a:off x="4046120" y="4467244"/>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sp>
            <p:nvSpPr>
              <p:cNvPr id="98" name="TextBox 97">
                <a:extLst>
                  <a:ext uri="{FF2B5EF4-FFF2-40B4-BE49-F238E27FC236}">
                    <a16:creationId xmlns:a16="http://schemas.microsoft.com/office/drawing/2014/main" id="{8B5D0F60-2A5B-B1B6-1A8D-06574AE51A2A}"/>
                  </a:ext>
                </a:extLst>
              </p:cNvPr>
              <p:cNvSpPr txBox="1"/>
              <p:nvPr/>
            </p:nvSpPr>
            <p:spPr>
              <a:xfrm>
                <a:off x="4013853" y="5236463"/>
                <a:ext cx="854721" cy="230832"/>
              </a:xfrm>
              <a:prstGeom prst="rect">
                <a:avLst/>
              </a:prstGeom>
              <a:noFill/>
            </p:spPr>
            <p:txBody>
              <a:bodyPr wrap="none" rtlCol="0" anchor="ctr">
                <a:spAutoFit/>
              </a:bodyPr>
              <a:lstStyle/>
              <a:p>
                <a:pPr algn="ctr"/>
                <a:r>
                  <a:rPr lang="en-US" sz="900" dirty="0"/>
                  <a:t>Multiple Units</a:t>
                </a:r>
              </a:p>
            </p:txBody>
          </p:sp>
        </p:grpSp>
      </p:grpSp>
      <p:grpSp>
        <p:nvGrpSpPr>
          <p:cNvPr id="117" name="Group 116">
            <a:extLst>
              <a:ext uri="{FF2B5EF4-FFF2-40B4-BE49-F238E27FC236}">
                <a16:creationId xmlns:a16="http://schemas.microsoft.com/office/drawing/2014/main" id="{540CDCF5-00F3-F944-483C-7058411C8251}"/>
              </a:ext>
            </a:extLst>
          </p:cNvPr>
          <p:cNvGrpSpPr/>
          <p:nvPr/>
        </p:nvGrpSpPr>
        <p:grpSpPr>
          <a:xfrm>
            <a:off x="9267206" y="5947378"/>
            <a:ext cx="755335" cy="762978"/>
            <a:chOff x="9267206" y="5947378"/>
            <a:chExt cx="755335" cy="762978"/>
          </a:xfrm>
        </p:grpSpPr>
        <p:sp>
          <p:nvSpPr>
            <p:cNvPr id="47" name="Rectangle 46"/>
            <p:cNvSpPr/>
            <p:nvPr/>
          </p:nvSpPr>
          <p:spPr>
            <a:xfrm>
              <a:off x="9350138" y="5947378"/>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a:t>
              </a:r>
            </a:p>
          </p:txBody>
        </p:sp>
        <p:sp>
          <p:nvSpPr>
            <p:cNvPr id="114" name="TextBox 113">
              <a:extLst>
                <a:ext uri="{FF2B5EF4-FFF2-40B4-BE49-F238E27FC236}">
                  <a16:creationId xmlns:a16="http://schemas.microsoft.com/office/drawing/2014/main" id="{47C9480E-C6EA-5EE2-D3E0-59881624BD4F}"/>
                </a:ext>
              </a:extLst>
            </p:cNvPr>
            <p:cNvSpPr txBox="1"/>
            <p:nvPr/>
          </p:nvSpPr>
          <p:spPr>
            <a:xfrm>
              <a:off x="9267206" y="6479524"/>
              <a:ext cx="755335" cy="230832"/>
            </a:xfrm>
            <a:prstGeom prst="rect">
              <a:avLst/>
            </a:prstGeom>
            <a:noFill/>
          </p:spPr>
          <p:txBody>
            <a:bodyPr wrap="none" rtlCol="0" anchor="ctr">
              <a:spAutoFit/>
            </a:bodyPr>
            <a:lstStyle/>
            <a:p>
              <a:pPr algn="ctr"/>
              <a:r>
                <a:rPr lang="en-US" sz="900" dirty="0"/>
                <a:t>Point of Use</a:t>
              </a:r>
            </a:p>
          </p:txBody>
        </p:sp>
      </p:grpSp>
      <p:grpSp>
        <p:nvGrpSpPr>
          <p:cNvPr id="3" name="Group 2">
            <a:extLst>
              <a:ext uri="{FF2B5EF4-FFF2-40B4-BE49-F238E27FC236}">
                <a16:creationId xmlns:a16="http://schemas.microsoft.com/office/drawing/2014/main" id="{0D31D306-8776-5D76-34A9-6B9EC3E6E2B1}"/>
              </a:ext>
            </a:extLst>
          </p:cNvPr>
          <p:cNvGrpSpPr/>
          <p:nvPr/>
        </p:nvGrpSpPr>
        <p:grpSpPr>
          <a:xfrm>
            <a:off x="-1285830" y="3815829"/>
            <a:ext cx="1018973" cy="886317"/>
            <a:chOff x="2443967" y="3095637"/>
            <a:chExt cx="1018973" cy="886317"/>
          </a:xfrm>
        </p:grpSpPr>
        <p:grpSp>
          <p:nvGrpSpPr>
            <p:cNvPr id="7" name="Group 6">
              <a:extLst>
                <a:ext uri="{FF2B5EF4-FFF2-40B4-BE49-F238E27FC236}">
                  <a16:creationId xmlns:a16="http://schemas.microsoft.com/office/drawing/2014/main" id="{C6EA56CD-BAB5-6593-813E-1E5EAC390D8D}"/>
                </a:ext>
              </a:extLst>
            </p:cNvPr>
            <p:cNvGrpSpPr/>
            <p:nvPr/>
          </p:nvGrpSpPr>
          <p:grpSpPr>
            <a:xfrm>
              <a:off x="2443967" y="3095637"/>
              <a:ext cx="1018973" cy="886317"/>
              <a:chOff x="2460580" y="2219270"/>
              <a:chExt cx="1018973" cy="886317"/>
            </a:xfrm>
          </p:grpSpPr>
          <p:sp>
            <p:nvSpPr>
              <p:cNvPr id="118" name="Diamond 117">
                <a:extLst>
                  <a:ext uri="{FF2B5EF4-FFF2-40B4-BE49-F238E27FC236}">
                    <a16:creationId xmlns:a16="http://schemas.microsoft.com/office/drawing/2014/main" id="{0167F9A6-6FBB-F53A-D388-C138CB0D7235}"/>
                  </a:ext>
                </a:extLst>
              </p:cNvPr>
              <p:cNvSpPr/>
              <p:nvPr/>
            </p:nvSpPr>
            <p:spPr>
              <a:xfrm>
                <a:off x="2460580" y="2219270"/>
                <a:ext cx="1000307" cy="677375"/>
              </a:xfrm>
              <a:prstGeom prst="diamond">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DIS</a:t>
                </a:r>
              </a:p>
            </p:txBody>
          </p:sp>
          <p:sp>
            <p:nvSpPr>
              <p:cNvPr id="119" name="TextBox 118">
                <a:extLst>
                  <a:ext uri="{FF2B5EF4-FFF2-40B4-BE49-F238E27FC236}">
                    <a16:creationId xmlns:a16="http://schemas.microsoft.com/office/drawing/2014/main" id="{5968CC13-85DE-5913-8819-00A8E31B7A7E}"/>
                  </a:ext>
                </a:extLst>
              </p:cNvPr>
              <p:cNvSpPr txBox="1"/>
              <p:nvPr/>
            </p:nvSpPr>
            <p:spPr>
              <a:xfrm>
                <a:off x="2507812" y="2874755"/>
                <a:ext cx="971741" cy="230832"/>
              </a:xfrm>
              <a:prstGeom prst="rect">
                <a:avLst/>
              </a:prstGeom>
              <a:noFill/>
              <a:ln>
                <a:noFill/>
              </a:ln>
            </p:spPr>
            <p:txBody>
              <a:bodyPr wrap="none" rtlCol="0" anchor="ctr">
                <a:spAutoFit/>
              </a:bodyPr>
              <a:lstStyle/>
              <a:p>
                <a:pPr algn="ctr"/>
                <a:r>
                  <a:rPr lang="en-US" sz="900" dirty="0"/>
                  <a:t>Disinfection only</a:t>
                </a:r>
              </a:p>
            </p:txBody>
          </p:sp>
        </p:grpSp>
        <p:grpSp>
          <p:nvGrpSpPr>
            <p:cNvPr id="8" name="Group 7">
              <a:extLst>
                <a:ext uri="{FF2B5EF4-FFF2-40B4-BE49-F238E27FC236}">
                  <a16:creationId xmlns:a16="http://schemas.microsoft.com/office/drawing/2014/main" id="{DC777D91-152F-362A-D436-276AAF728D1D}"/>
                </a:ext>
              </a:extLst>
            </p:cNvPr>
            <p:cNvGrpSpPr/>
            <p:nvPr/>
          </p:nvGrpSpPr>
          <p:grpSpPr>
            <a:xfrm>
              <a:off x="2808330" y="3169966"/>
              <a:ext cx="255916" cy="250995"/>
              <a:chOff x="2808330" y="3169966"/>
              <a:chExt cx="255916" cy="250995"/>
            </a:xfrm>
          </p:grpSpPr>
          <p:sp>
            <p:nvSpPr>
              <p:cNvPr id="9" name="Flowchart: Connector 8">
                <a:extLst>
                  <a:ext uri="{FF2B5EF4-FFF2-40B4-BE49-F238E27FC236}">
                    <a16:creationId xmlns:a16="http://schemas.microsoft.com/office/drawing/2014/main" id="{7C7D4BB6-84DE-51D4-B8CA-ECDDA8F3D2F4}"/>
                  </a:ext>
                </a:extLst>
              </p:cNvPr>
              <p:cNvSpPr/>
              <p:nvPr/>
            </p:nvSpPr>
            <p:spPr>
              <a:xfrm>
                <a:off x="2808330" y="3169966"/>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3" name="Straight Connector 12">
                <a:extLst>
                  <a:ext uri="{FF2B5EF4-FFF2-40B4-BE49-F238E27FC236}">
                    <a16:creationId xmlns:a16="http://schemas.microsoft.com/office/drawing/2014/main" id="{D1F5B5E6-6B18-270A-95E2-9BF7D91D501B}"/>
                  </a:ext>
                </a:extLst>
              </p:cNvPr>
              <p:cNvCxnSpPr>
                <a:stCxn id="9" idx="3"/>
                <a:endCxn id="9" idx="7"/>
              </p:cNvCxnSpPr>
              <p:nvPr/>
            </p:nvCxnSpPr>
            <p:spPr>
              <a:xfrm flipV="1">
                <a:off x="2845808" y="3206723"/>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20" name="Group 119">
            <a:extLst>
              <a:ext uri="{FF2B5EF4-FFF2-40B4-BE49-F238E27FC236}">
                <a16:creationId xmlns:a16="http://schemas.microsoft.com/office/drawing/2014/main" id="{BB3F38EB-2E4D-8E39-3799-2295D4A58EEE}"/>
              </a:ext>
            </a:extLst>
          </p:cNvPr>
          <p:cNvGrpSpPr/>
          <p:nvPr/>
        </p:nvGrpSpPr>
        <p:grpSpPr>
          <a:xfrm>
            <a:off x="9243900" y="206173"/>
            <a:ext cx="990977" cy="1069301"/>
            <a:chOff x="4136022" y="2160811"/>
            <a:chExt cx="990977" cy="1069301"/>
          </a:xfrm>
        </p:grpSpPr>
        <p:grpSp>
          <p:nvGrpSpPr>
            <p:cNvPr id="121" name="Group 120">
              <a:extLst>
                <a:ext uri="{FF2B5EF4-FFF2-40B4-BE49-F238E27FC236}">
                  <a16:creationId xmlns:a16="http://schemas.microsoft.com/office/drawing/2014/main" id="{78CB4138-EA8D-34FB-A7E4-5EA74ABFC7F6}"/>
                </a:ext>
              </a:extLst>
            </p:cNvPr>
            <p:cNvGrpSpPr/>
            <p:nvPr/>
          </p:nvGrpSpPr>
          <p:grpSpPr>
            <a:xfrm>
              <a:off x="4136022" y="2160811"/>
              <a:ext cx="990977" cy="1069301"/>
              <a:chOff x="3945724" y="4467244"/>
              <a:chExt cx="990977" cy="1069301"/>
            </a:xfrm>
          </p:grpSpPr>
          <p:sp>
            <p:nvSpPr>
              <p:cNvPr id="123" name="Flowchart: Connector 122">
                <a:extLst>
                  <a:ext uri="{FF2B5EF4-FFF2-40B4-BE49-F238E27FC236}">
                    <a16:creationId xmlns:a16="http://schemas.microsoft.com/office/drawing/2014/main" id="{ED3A7CC5-C4D6-B346-94D5-721B9F265E29}"/>
                  </a:ext>
                </a:extLst>
              </p:cNvPr>
              <p:cNvSpPr/>
              <p:nvPr/>
            </p:nvSpPr>
            <p:spPr>
              <a:xfrm>
                <a:off x="4046120" y="4467244"/>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MOD</a:t>
                </a:r>
              </a:p>
            </p:txBody>
          </p:sp>
          <p:sp>
            <p:nvSpPr>
              <p:cNvPr id="124" name="TextBox 123">
                <a:extLst>
                  <a:ext uri="{FF2B5EF4-FFF2-40B4-BE49-F238E27FC236}">
                    <a16:creationId xmlns:a16="http://schemas.microsoft.com/office/drawing/2014/main" id="{D117B752-5A57-5971-F921-E52056C63C3A}"/>
                  </a:ext>
                </a:extLst>
              </p:cNvPr>
              <p:cNvSpPr txBox="1"/>
              <p:nvPr/>
            </p:nvSpPr>
            <p:spPr>
              <a:xfrm>
                <a:off x="3945724" y="5167213"/>
                <a:ext cx="990977" cy="369332"/>
              </a:xfrm>
              <a:prstGeom prst="rect">
                <a:avLst/>
              </a:prstGeom>
              <a:noFill/>
            </p:spPr>
            <p:txBody>
              <a:bodyPr wrap="none" rtlCol="0" anchor="ctr">
                <a:spAutoFit/>
              </a:bodyPr>
              <a:lstStyle/>
              <a:p>
                <a:pPr algn="ctr"/>
                <a:r>
                  <a:rPr lang="en-US" sz="900" dirty="0"/>
                  <a:t>Untreated water </a:t>
                </a:r>
              </a:p>
              <a:p>
                <a:pPr algn="ctr"/>
                <a:r>
                  <a:rPr lang="en-US" sz="900" dirty="0"/>
                  <a:t>container</a:t>
                </a:r>
              </a:p>
            </p:txBody>
          </p:sp>
        </p:grpSp>
        <p:sp>
          <p:nvSpPr>
            <p:cNvPr id="122" name="Flowchart: Summing Junction 121">
              <a:extLst>
                <a:ext uri="{FF2B5EF4-FFF2-40B4-BE49-F238E27FC236}">
                  <a16:creationId xmlns:a16="http://schemas.microsoft.com/office/drawing/2014/main" id="{19E8B69D-77D8-EB0A-43DB-389935E3B0C9}"/>
                </a:ext>
              </a:extLst>
            </p:cNvPr>
            <p:cNvSpPr/>
            <p:nvPr/>
          </p:nvSpPr>
          <p:spPr>
            <a:xfrm>
              <a:off x="4467831" y="2233170"/>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24">
            <a:extLst>
              <a:ext uri="{FF2B5EF4-FFF2-40B4-BE49-F238E27FC236}">
                <a16:creationId xmlns:a16="http://schemas.microsoft.com/office/drawing/2014/main" id="{E5C51D2E-B438-9006-A5DA-0D56056FD6A7}"/>
              </a:ext>
            </a:extLst>
          </p:cNvPr>
          <p:cNvGrpSpPr/>
          <p:nvPr/>
        </p:nvGrpSpPr>
        <p:grpSpPr>
          <a:xfrm>
            <a:off x="9235799" y="1313954"/>
            <a:ext cx="1003801" cy="1092027"/>
            <a:chOff x="4127921" y="3268592"/>
            <a:chExt cx="1003801" cy="1092027"/>
          </a:xfrm>
        </p:grpSpPr>
        <p:grpSp>
          <p:nvGrpSpPr>
            <p:cNvPr id="126" name="Group 125">
              <a:extLst>
                <a:ext uri="{FF2B5EF4-FFF2-40B4-BE49-F238E27FC236}">
                  <a16:creationId xmlns:a16="http://schemas.microsoft.com/office/drawing/2014/main" id="{4FAF6197-E053-7BC4-E551-9EC3D35D0332}"/>
                </a:ext>
              </a:extLst>
            </p:cNvPr>
            <p:cNvGrpSpPr/>
            <p:nvPr/>
          </p:nvGrpSpPr>
          <p:grpSpPr>
            <a:xfrm>
              <a:off x="4127921" y="3268592"/>
              <a:ext cx="1003801" cy="1092027"/>
              <a:chOff x="3926636" y="3308849"/>
              <a:chExt cx="1003801" cy="1092027"/>
            </a:xfrm>
          </p:grpSpPr>
          <p:sp>
            <p:nvSpPr>
              <p:cNvPr id="130" name="Flowchart: Connector 129">
                <a:extLst>
                  <a:ext uri="{FF2B5EF4-FFF2-40B4-BE49-F238E27FC236}">
                    <a16:creationId xmlns:a16="http://schemas.microsoft.com/office/drawing/2014/main" id="{2C20BC56-320C-C3ED-3A12-1EA11FDCEF56}"/>
                  </a:ext>
                </a:extLst>
              </p:cNvPr>
              <p:cNvSpPr/>
              <p:nvPr/>
            </p:nvSpPr>
            <p:spPr>
              <a:xfrm>
                <a:off x="4038130" y="3308849"/>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MOD</a:t>
                </a:r>
              </a:p>
            </p:txBody>
          </p:sp>
          <p:sp>
            <p:nvSpPr>
              <p:cNvPr id="131" name="TextBox 130">
                <a:extLst>
                  <a:ext uri="{FF2B5EF4-FFF2-40B4-BE49-F238E27FC236}">
                    <a16:creationId xmlns:a16="http://schemas.microsoft.com/office/drawing/2014/main" id="{43634EA9-FD9A-8361-781C-BB9E5A694AA1}"/>
                  </a:ext>
                </a:extLst>
              </p:cNvPr>
              <p:cNvSpPr txBox="1"/>
              <p:nvPr/>
            </p:nvSpPr>
            <p:spPr>
              <a:xfrm>
                <a:off x="3926636" y="4031544"/>
                <a:ext cx="1003801" cy="369332"/>
              </a:xfrm>
              <a:prstGeom prst="rect">
                <a:avLst/>
              </a:prstGeom>
              <a:noFill/>
            </p:spPr>
            <p:txBody>
              <a:bodyPr wrap="none" rtlCol="0" anchor="ctr">
                <a:spAutoFit/>
              </a:bodyPr>
              <a:lstStyle/>
              <a:p>
                <a:pPr algn="ctr"/>
                <a:r>
                  <a:rPr lang="en-US" sz="900" dirty="0"/>
                  <a:t>Disinfected fresh </a:t>
                </a:r>
              </a:p>
              <a:p>
                <a:pPr algn="ctr"/>
                <a:r>
                  <a:rPr lang="en-US" sz="900" dirty="0"/>
                  <a:t>water container</a:t>
                </a:r>
              </a:p>
            </p:txBody>
          </p:sp>
        </p:grpSp>
        <p:grpSp>
          <p:nvGrpSpPr>
            <p:cNvPr id="127" name="Group 126">
              <a:extLst>
                <a:ext uri="{FF2B5EF4-FFF2-40B4-BE49-F238E27FC236}">
                  <a16:creationId xmlns:a16="http://schemas.microsoft.com/office/drawing/2014/main" id="{022F6BB4-7A92-DD47-90C5-26AFC97C7C10}"/>
                </a:ext>
              </a:extLst>
            </p:cNvPr>
            <p:cNvGrpSpPr/>
            <p:nvPr/>
          </p:nvGrpSpPr>
          <p:grpSpPr>
            <a:xfrm>
              <a:off x="4467669" y="3356024"/>
              <a:ext cx="255916" cy="250995"/>
              <a:chOff x="2808330" y="3169966"/>
              <a:chExt cx="255916" cy="250995"/>
            </a:xfrm>
          </p:grpSpPr>
          <p:sp>
            <p:nvSpPr>
              <p:cNvPr id="128" name="Flowchart: Connector 127">
                <a:extLst>
                  <a:ext uri="{FF2B5EF4-FFF2-40B4-BE49-F238E27FC236}">
                    <a16:creationId xmlns:a16="http://schemas.microsoft.com/office/drawing/2014/main" id="{28E3D060-E5B1-46CD-4B9D-64E427817140}"/>
                  </a:ext>
                </a:extLst>
              </p:cNvPr>
              <p:cNvSpPr/>
              <p:nvPr/>
            </p:nvSpPr>
            <p:spPr>
              <a:xfrm>
                <a:off x="2808330" y="3169966"/>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29" name="Straight Connector 128">
                <a:extLst>
                  <a:ext uri="{FF2B5EF4-FFF2-40B4-BE49-F238E27FC236}">
                    <a16:creationId xmlns:a16="http://schemas.microsoft.com/office/drawing/2014/main" id="{324C69E5-8050-8520-9587-E6C340527D06}"/>
                  </a:ext>
                </a:extLst>
              </p:cNvPr>
              <p:cNvCxnSpPr>
                <a:stCxn id="128" idx="3"/>
                <a:endCxn id="128" idx="7"/>
              </p:cNvCxnSpPr>
              <p:nvPr/>
            </p:nvCxnSpPr>
            <p:spPr>
              <a:xfrm flipV="1">
                <a:off x="2845808" y="3206723"/>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35" name="Group 134">
            <a:extLst>
              <a:ext uri="{FF2B5EF4-FFF2-40B4-BE49-F238E27FC236}">
                <a16:creationId xmlns:a16="http://schemas.microsoft.com/office/drawing/2014/main" id="{703A8A4C-249B-870E-4AD5-4AA5DE2C83D6}"/>
              </a:ext>
            </a:extLst>
          </p:cNvPr>
          <p:cNvGrpSpPr/>
          <p:nvPr/>
        </p:nvGrpSpPr>
        <p:grpSpPr>
          <a:xfrm>
            <a:off x="10254487" y="1314972"/>
            <a:ext cx="854721" cy="1019101"/>
            <a:chOff x="10242445" y="1286927"/>
            <a:chExt cx="854721" cy="1019101"/>
          </a:xfrm>
        </p:grpSpPr>
        <p:grpSp>
          <p:nvGrpSpPr>
            <p:cNvPr id="110" name="Group 109">
              <a:extLst>
                <a:ext uri="{FF2B5EF4-FFF2-40B4-BE49-F238E27FC236}">
                  <a16:creationId xmlns:a16="http://schemas.microsoft.com/office/drawing/2014/main" id="{F2B993E5-F47A-25D0-025D-E05E3B1D5228}"/>
                </a:ext>
              </a:extLst>
            </p:cNvPr>
            <p:cNvGrpSpPr/>
            <p:nvPr/>
          </p:nvGrpSpPr>
          <p:grpSpPr>
            <a:xfrm>
              <a:off x="10242445" y="1287483"/>
              <a:ext cx="854721" cy="1018545"/>
              <a:chOff x="10254488" y="1313199"/>
              <a:chExt cx="854721" cy="1018545"/>
            </a:xfrm>
          </p:grpSpPr>
          <p:sp>
            <p:nvSpPr>
              <p:cNvPr id="95" name="Flowchart: Connector 94">
                <a:extLst>
                  <a:ext uri="{FF2B5EF4-FFF2-40B4-BE49-F238E27FC236}">
                    <a16:creationId xmlns:a16="http://schemas.microsoft.com/office/drawing/2014/main" id="{30E1344C-89C4-8BC0-5834-69F1CD1DC0E8}"/>
                  </a:ext>
                </a:extLst>
              </p:cNvPr>
              <p:cNvSpPr/>
              <p:nvPr/>
            </p:nvSpPr>
            <p:spPr>
              <a:xfrm>
                <a:off x="10367659" y="1313199"/>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sp>
            <p:nvSpPr>
              <p:cNvPr id="92" name="TextBox 91">
                <a:extLst>
                  <a:ext uri="{FF2B5EF4-FFF2-40B4-BE49-F238E27FC236}">
                    <a16:creationId xmlns:a16="http://schemas.microsoft.com/office/drawing/2014/main" id="{28ECB167-69C3-1076-F1CC-3EAEEE0B0E58}"/>
                  </a:ext>
                </a:extLst>
              </p:cNvPr>
              <p:cNvSpPr txBox="1"/>
              <p:nvPr/>
            </p:nvSpPr>
            <p:spPr>
              <a:xfrm>
                <a:off x="10254488" y="2100912"/>
                <a:ext cx="854721" cy="230832"/>
              </a:xfrm>
              <a:prstGeom prst="rect">
                <a:avLst/>
              </a:prstGeom>
              <a:noFill/>
            </p:spPr>
            <p:txBody>
              <a:bodyPr wrap="none" rtlCol="0" anchor="ctr">
                <a:spAutoFit/>
              </a:bodyPr>
              <a:lstStyle/>
              <a:p>
                <a:pPr algn="ctr"/>
                <a:r>
                  <a:rPr lang="en-US" sz="900" dirty="0"/>
                  <a:t>Multiple Units</a:t>
                </a:r>
              </a:p>
            </p:txBody>
          </p:sp>
        </p:grpSp>
        <p:sp>
          <p:nvSpPr>
            <p:cNvPr id="132" name="Flowchart: Connector 131">
              <a:extLst>
                <a:ext uri="{FF2B5EF4-FFF2-40B4-BE49-F238E27FC236}">
                  <a16:creationId xmlns:a16="http://schemas.microsoft.com/office/drawing/2014/main" id="{256824F9-43AE-061E-5F23-8462946A84B5}"/>
                </a:ext>
              </a:extLst>
            </p:cNvPr>
            <p:cNvSpPr/>
            <p:nvPr/>
          </p:nvSpPr>
          <p:spPr>
            <a:xfrm>
              <a:off x="10248259" y="1286927"/>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MOD</a:t>
              </a:r>
            </a:p>
          </p:txBody>
        </p:sp>
        <p:sp>
          <p:nvSpPr>
            <p:cNvPr id="133" name="Flowchart: Connector 132">
              <a:extLst>
                <a:ext uri="{FF2B5EF4-FFF2-40B4-BE49-F238E27FC236}">
                  <a16:creationId xmlns:a16="http://schemas.microsoft.com/office/drawing/2014/main" id="{70B8BFD1-CADC-72C3-55E3-28B95486DAC2}"/>
                </a:ext>
              </a:extLst>
            </p:cNvPr>
            <p:cNvSpPr/>
            <p:nvPr/>
          </p:nvSpPr>
          <p:spPr>
            <a:xfrm>
              <a:off x="10471108" y="1347940"/>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34" name="Straight Connector 133">
              <a:extLst>
                <a:ext uri="{FF2B5EF4-FFF2-40B4-BE49-F238E27FC236}">
                  <a16:creationId xmlns:a16="http://schemas.microsoft.com/office/drawing/2014/main" id="{1FBFB686-7486-C28D-22C8-6A86BDC8954E}"/>
                </a:ext>
              </a:extLst>
            </p:cNvPr>
            <p:cNvCxnSpPr>
              <a:stCxn id="133" idx="3"/>
              <a:endCxn id="133" idx="7"/>
            </p:cNvCxnSpPr>
            <p:nvPr/>
          </p:nvCxnSpPr>
          <p:spPr>
            <a:xfrm flipV="1">
              <a:off x="10508586" y="1384697"/>
              <a:ext cx="180960" cy="17748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6" name="Flowchart: Connector 135">
            <a:extLst>
              <a:ext uri="{FF2B5EF4-FFF2-40B4-BE49-F238E27FC236}">
                <a16:creationId xmlns:a16="http://schemas.microsoft.com/office/drawing/2014/main" id="{8E5D12F1-4397-4CFE-3414-8F8EFF695A36}"/>
              </a:ext>
            </a:extLst>
          </p:cNvPr>
          <p:cNvSpPr/>
          <p:nvPr/>
        </p:nvSpPr>
        <p:spPr>
          <a:xfrm>
            <a:off x="10202844" y="130490"/>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MOD</a:t>
            </a:r>
          </a:p>
        </p:txBody>
      </p:sp>
      <p:sp>
        <p:nvSpPr>
          <p:cNvPr id="137" name="Flowchart: Summing Junction 136">
            <a:extLst>
              <a:ext uri="{FF2B5EF4-FFF2-40B4-BE49-F238E27FC236}">
                <a16:creationId xmlns:a16="http://schemas.microsoft.com/office/drawing/2014/main" id="{91FCDEE3-18F6-2BEB-CD1D-C298C979FCBC}"/>
              </a:ext>
            </a:extLst>
          </p:cNvPr>
          <p:cNvSpPr/>
          <p:nvPr/>
        </p:nvSpPr>
        <p:spPr>
          <a:xfrm>
            <a:off x="10434257" y="202849"/>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9" name="Group 138">
            <a:extLst>
              <a:ext uri="{FF2B5EF4-FFF2-40B4-BE49-F238E27FC236}">
                <a16:creationId xmlns:a16="http://schemas.microsoft.com/office/drawing/2014/main" id="{AC933C53-0763-3BAE-3A9A-78AC7906AC64}"/>
              </a:ext>
            </a:extLst>
          </p:cNvPr>
          <p:cNvGrpSpPr/>
          <p:nvPr/>
        </p:nvGrpSpPr>
        <p:grpSpPr>
          <a:xfrm>
            <a:off x="9977925" y="5017583"/>
            <a:ext cx="880370" cy="728301"/>
            <a:chOff x="7096030" y="3617292"/>
            <a:chExt cx="880370" cy="728301"/>
          </a:xfrm>
        </p:grpSpPr>
        <p:sp>
          <p:nvSpPr>
            <p:cNvPr id="140" name="Rectangle 139">
              <a:extLst>
                <a:ext uri="{FF2B5EF4-FFF2-40B4-BE49-F238E27FC236}">
                  <a16:creationId xmlns:a16="http://schemas.microsoft.com/office/drawing/2014/main" id="{FF25441E-B30B-3114-6A4E-9857BF6D61C2}"/>
                </a:ext>
              </a:extLst>
            </p:cNvPr>
            <p:cNvSpPr/>
            <p:nvPr/>
          </p:nvSpPr>
          <p:spPr>
            <a:xfrm>
              <a:off x="7240772" y="3617292"/>
              <a:ext cx="590884" cy="53920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141" name="TextBox 140">
              <a:extLst>
                <a:ext uri="{FF2B5EF4-FFF2-40B4-BE49-F238E27FC236}">
                  <a16:creationId xmlns:a16="http://schemas.microsoft.com/office/drawing/2014/main" id="{1841B80B-0C30-7674-8D63-6C10F3007AF9}"/>
                </a:ext>
              </a:extLst>
            </p:cNvPr>
            <p:cNvSpPr txBox="1"/>
            <p:nvPr/>
          </p:nvSpPr>
          <p:spPr>
            <a:xfrm>
              <a:off x="7096030" y="4114761"/>
              <a:ext cx="880370" cy="230832"/>
            </a:xfrm>
            <a:prstGeom prst="rect">
              <a:avLst/>
            </a:prstGeom>
            <a:noFill/>
            <a:ln>
              <a:noFill/>
            </a:ln>
          </p:spPr>
          <p:txBody>
            <a:bodyPr wrap="none" rtlCol="0" anchor="ctr">
              <a:spAutoFit/>
            </a:bodyPr>
            <a:lstStyle/>
            <a:p>
              <a:pPr algn="ctr"/>
              <a:r>
                <a:rPr lang="en-US" sz="900" dirty="0"/>
                <a:t>Multiple Units </a:t>
              </a:r>
            </a:p>
          </p:txBody>
        </p:sp>
      </p:grpSp>
      <p:grpSp>
        <p:nvGrpSpPr>
          <p:cNvPr id="142" name="Group 141">
            <a:extLst>
              <a:ext uri="{FF2B5EF4-FFF2-40B4-BE49-F238E27FC236}">
                <a16:creationId xmlns:a16="http://schemas.microsoft.com/office/drawing/2014/main" id="{4B57E196-26F9-206C-4BB3-DCEDC0154A21}"/>
              </a:ext>
            </a:extLst>
          </p:cNvPr>
          <p:cNvGrpSpPr/>
          <p:nvPr/>
        </p:nvGrpSpPr>
        <p:grpSpPr>
          <a:xfrm>
            <a:off x="9977925" y="4124145"/>
            <a:ext cx="880370" cy="734052"/>
            <a:chOff x="7096030" y="3617292"/>
            <a:chExt cx="880370" cy="734052"/>
          </a:xfrm>
        </p:grpSpPr>
        <p:sp>
          <p:nvSpPr>
            <p:cNvPr id="143" name="Rectangle 142">
              <a:extLst>
                <a:ext uri="{FF2B5EF4-FFF2-40B4-BE49-F238E27FC236}">
                  <a16:creationId xmlns:a16="http://schemas.microsoft.com/office/drawing/2014/main" id="{A5550A2B-E0C0-243A-0E55-F4B819B77268}"/>
                </a:ext>
              </a:extLst>
            </p:cNvPr>
            <p:cNvSpPr/>
            <p:nvPr/>
          </p:nvSpPr>
          <p:spPr>
            <a:xfrm>
              <a:off x="7240772" y="3617292"/>
              <a:ext cx="590884" cy="53920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144" name="TextBox 143">
              <a:extLst>
                <a:ext uri="{FF2B5EF4-FFF2-40B4-BE49-F238E27FC236}">
                  <a16:creationId xmlns:a16="http://schemas.microsoft.com/office/drawing/2014/main" id="{530785D5-12B7-9AE3-A72E-84308DDFB63E}"/>
                </a:ext>
              </a:extLst>
            </p:cNvPr>
            <p:cNvSpPr txBox="1"/>
            <p:nvPr/>
          </p:nvSpPr>
          <p:spPr>
            <a:xfrm>
              <a:off x="7096030" y="4120512"/>
              <a:ext cx="880370" cy="230832"/>
            </a:xfrm>
            <a:prstGeom prst="rect">
              <a:avLst/>
            </a:prstGeom>
            <a:noFill/>
            <a:ln>
              <a:noFill/>
            </a:ln>
          </p:spPr>
          <p:txBody>
            <a:bodyPr wrap="none" rtlCol="0" anchor="ctr">
              <a:spAutoFit/>
            </a:bodyPr>
            <a:lstStyle/>
            <a:p>
              <a:pPr algn="ctr"/>
              <a:r>
                <a:rPr lang="en-US" sz="900" dirty="0"/>
                <a:t>Multiple Units </a:t>
              </a:r>
            </a:p>
          </p:txBody>
        </p:sp>
      </p:grpSp>
      <p:grpSp>
        <p:nvGrpSpPr>
          <p:cNvPr id="145" name="Group 144">
            <a:extLst>
              <a:ext uri="{FF2B5EF4-FFF2-40B4-BE49-F238E27FC236}">
                <a16:creationId xmlns:a16="http://schemas.microsoft.com/office/drawing/2014/main" id="{55403FA1-440A-0C6B-F7BA-9CACCB132950}"/>
              </a:ext>
            </a:extLst>
          </p:cNvPr>
          <p:cNvGrpSpPr/>
          <p:nvPr/>
        </p:nvGrpSpPr>
        <p:grpSpPr>
          <a:xfrm>
            <a:off x="9348007" y="4974796"/>
            <a:ext cx="589473" cy="568401"/>
            <a:chOff x="7263097" y="3044242"/>
            <a:chExt cx="589473" cy="568401"/>
          </a:xfrm>
        </p:grpSpPr>
        <p:sp>
          <p:nvSpPr>
            <p:cNvPr id="146" name="Rectangle 145">
              <a:extLst>
                <a:ext uri="{FF2B5EF4-FFF2-40B4-BE49-F238E27FC236}">
                  <a16:creationId xmlns:a16="http://schemas.microsoft.com/office/drawing/2014/main" id="{F77636E2-97C7-037B-505C-F59C04EFB113}"/>
                </a:ext>
              </a:extLst>
            </p:cNvPr>
            <p:cNvSpPr/>
            <p:nvPr/>
          </p:nvSpPr>
          <p:spPr>
            <a:xfrm>
              <a:off x="7263097" y="3044242"/>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MOD</a:t>
              </a:r>
            </a:p>
          </p:txBody>
        </p:sp>
        <p:grpSp>
          <p:nvGrpSpPr>
            <p:cNvPr id="147" name="Group 146">
              <a:extLst>
                <a:ext uri="{FF2B5EF4-FFF2-40B4-BE49-F238E27FC236}">
                  <a16:creationId xmlns:a16="http://schemas.microsoft.com/office/drawing/2014/main" id="{86E3EA9B-5F61-723D-28C0-273D7CC1C97C}"/>
                </a:ext>
              </a:extLst>
            </p:cNvPr>
            <p:cNvGrpSpPr/>
            <p:nvPr/>
          </p:nvGrpSpPr>
          <p:grpSpPr>
            <a:xfrm>
              <a:off x="7438892" y="3081225"/>
              <a:ext cx="255916" cy="250995"/>
              <a:chOff x="2808330" y="3169966"/>
              <a:chExt cx="255916" cy="250995"/>
            </a:xfrm>
          </p:grpSpPr>
          <p:sp>
            <p:nvSpPr>
              <p:cNvPr id="148" name="Flowchart: Connector 147">
                <a:extLst>
                  <a:ext uri="{FF2B5EF4-FFF2-40B4-BE49-F238E27FC236}">
                    <a16:creationId xmlns:a16="http://schemas.microsoft.com/office/drawing/2014/main" id="{F23DEBCF-BE46-FD3B-ABE2-1FCF29439893}"/>
                  </a:ext>
                </a:extLst>
              </p:cNvPr>
              <p:cNvSpPr/>
              <p:nvPr/>
            </p:nvSpPr>
            <p:spPr>
              <a:xfrm>
                <a:off x="2808330" y="3169966"/>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49" name="Straight Connector 148">
                <a:extLst>
                  <a:ext uri="{FF2B5EF4-FFF2-40B4-BE49-F238E27FC236}">
                    <a16:creationId xmlns:a16="http://schemas.microsoft.com/office/drawing/2014/main" id="{E090D59A-4B30-B0FF-BAAE-0FC5FDED079D}"/>
                  </a:ext>
                </a:extLst>
              </p:cNvPr>
              <p:cNvCxnSpPr>
                <a:stCxn id="148" idx="3"/>
                <a:endCxn id="148" idx="7"/>
              </p:cNvCxnSpPr>
              <p:nvPr/>
            </p:nvCxnSpPr>
            <p:spPr>
              <a:xfrm flipV="1">
                <a:off x="2845808" y="3206723"/>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50" name="Group 149">
            <a:extLst>
              <a:ext uri="{FF2B5EF4-FFF2-40B4-BE49-F238E27FC236}">
                <a16:creationId xmlns:a16="http://schemas.microsoft.com/office/drawing/2014/main" id="{C54D4B8D-F53F-E502-8DFC-96817A3A703A}"/>
              </a:ext>
            </a:extLst>
          </p:cNvPr>
          <p:cNvGrpSpPr/>
          <p:nvPr/>
        </p:nvGrpSpPr>
        <p:grpSpPr>
          <a:xfrm>
            <a:off x="9344296" y="4100875"/>
            <a:ext cx="589473" cy="568401"/>
            <a:chOff x="7259386" y="2216271"/>
            <a:chExt cx="589473" cy="568401"/>
          </a:xfrm>
        </p:grpSpPr>
        <p:sp>
          <p:nvSpPr>
            <p:cNvPr id="151" name="Rectangle 150">
              <a:extLst>
                <a:ext uri="{FF2B5EF4-FFF2-40B4-BE49-F238E27FC236}">
                  <a16:creationId xmlns:a16="http://schemas.microsoft.com/office/drawing/2014/main" id="{AE4E9800-4E70-2D3C-EF63-D2B4794E9846}"/>
                </a:ext>
              </a:extLst>
            </p:cNvPr>
            <p:cNvSpPr/>
            <p:nvPr/>
          </p:nvSpPr>
          <p:spPr>
            <a:xfrm>
              <a:off x="7259386" y="2216271"/>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MOD</a:t>
              </a:r>
            </a:p>
          </p:txBody>
        </p:sp>
        <p:sp>
          <p:nvSpPr>
            <p:cNvPr id="152" name="Flowchart: Summing Junction 151">
              <a:extLst>
                <a:ext uri="{FF2B5EF4-FFF2-40B4-BE49-F238E27FC236}">
                  <a16:creationId xmlns:a16="http://schemas.microsoft.com/office/drawing/2014/main" id="{887D5D8E-49BD-D163-1C0E-CCD3C45ED2C6}"/>
                </a:ext>
              </a:extLst>
            </p:cNvPr>
            <p:cNvSpPr/>
            <p:nvPr/>
          </p:nvSpPr>
          <p:spPr>
            <a:xfrm>
              <a:off x="7439890" y="2253971"/>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3" name="Group 152">
            <a:extLst>
              <a:ext uri="{FF2B5EF4-FFF2-40B4-BE49-F238E27FC236}">
                <a16:creationId xmlns:a16="http://schemas.microsoft.com/office/drawing/2014/main" id="{A4DEA739-6C42-A4BE-2B09-C35EBECEA155}"/>
              </a:ext>
            </a:extLst>
          </p:cNvPr>
          <p:cNvGrpSpPr/>
          <p:nvPr/>
        </p:nvGrpSpPr>
        <p:grpSpPr>
          <a:xfrm>
            <a:off x="10066636" y="4059274"/>
            <a:ext cx="589473" cy="568401"/>
            <a:chOff x="7259386" y="2216271"/>
            <a:chExt cx="589473" cy="568401"/>
          </a:xfrm>
        </p:grpSpPr>
        <p:sp>
          <p:nvSpPr>
            <p:cNvPr id="154" name="Rectangle 153">
              <a:extLst>
                <a:ext uri="{FF2B5EF4-FFF2-40B4-BE49-F238E27FC236}">
                  <a16:creationId xmlns:a16="http://schemas.microsoft.com/office/drawing/2014/main" id="{487FD14E-1EFB-0536-9D8F-3C352C5CA2BC}"/>
                </a:ext>
              </a:extLst>
            </p:cNvPr>
            <p:cNvSpPr/>
            <p:nvPr/>
          </p:nvSpPr>
          <p:spPr>
            <a:xfrm>
              <a:off x="7259386" y="2216271"/>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MOD</a:t>
              </a:r>
            </a:p>
          </p:txBody>
        </p:sp>
        <p:sp>
          <p:nvSpPr>
            <p:cNvPr id="155" name="Flowchart: Summing Junction 154">
              <a:extLst>
                <a:ext uri="{FF2B5EF4-FFF2-40B4-BE49-F238E27FC236}">
                  <a16:creationId xmlns:a16="http://schemas.microsoft.com/office/drawing/2014/main" id="{6B285035-B43D-9BBC-07F8-99D767003755}"/>
                </a:ext>
              </a:extLst>
            </p:cNvPr>
            <p:cNvSpPr/>
            <p:nvPr/>
          </p:nvSpPr>
          <p:spPr>
            <a:xfrm>
              <a:off x="7439890" y="2253971"/>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6" name="Group 155">
            <a:extLst>
              <a:ext uri="{FF2B5EF4-FFF2-40B4-BE49-F238E27FC236}">
                <a16:creationId xmlns:a16="http://schemas.microsoft.com/office/drawing/2014/main" id="{C3419685-D32E-A8CC-B5C7-C3EE94FDC7DC}"/>
              </a:ext>
            </a:extLst>
          </p:cNvPr>
          <p:cNvGrpSpPr/>
          <p:nvPr/>
        </p:nvGrpSpPr>
        <p:grpSpPr>
          <a:xfrm>
            <a:off x="10076557" y="4944088"/>
            <a:ext cx="589473" cy="568401"/>
            <a:chOff x="7263097" y="3044242"/>
            <a:chExt cx="589473" cy="568401"/>
          </a:xfrm>
        </p:grpSpPr>
        <p:sp>
          <p:nvSpPr>
            <p:cNvPr id="157" name="Rectangle 156">
              <a:extLst>
                <a:ext uri="{FF2B5EF4-FFF2-40B4-BE49-F238E27FC236}">
                  <a16:creationId xmlns:a16="http://schemas.microsoft.com/office/drawing/2014/main" id="{1C3FBAF8-F07C-DE7D-3BE7-2387B3B0C358}"/>
                </a:ext>
              </a:extLst>
            </p:cNvPr>
            <p:cNvSpPr/>
            <p:nvPr/>
          </p:nvSpPr>
          <p:spPr>
            <a:xfrm>
              <a:off x="7263097" y="3044242"/>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r>
                <a:rPr lang="en-US" sz="1000" b="1" dirty="0">
                  <a:solidFill>
                    <a:schemeClr val="tx1"/>
                  </a:solidFill>
                </a:rPr>
                <a:t>MOD</a:t>
              </a:r>
            </a:p>
          </p:txBody>
        </p:sp>
        <p:grpSp>
          <p:nvGrpSpPr>
            <p:cNvPr id="158" name="Group 157">
              <a:extLst>
                <a:ext uri="{FF2B5EF4-FFF2-40B4-BE49-F238E27FC236}">
                  <a16:creationId xmlns:a16="http://schemas.microsoft.com/office/drawing/2014/main" id="{0075F45D-3864-AACD-BE8B-2C834763D6F7}"/>
                </a:ext>
              </a:extLst>
            </p:cNvPr>
            <p:cNvGrpSpPr/>
            <p:nvPr/>
          </p:nvGrpSpPr>
          <p:grpSpPr>
            <a:xfrm>
              <a:off x="7438892" y="3081225"/>
              <a:ext cx="255916" cy="250995"/>
              <a:chOff x="2808330" y="3169966"/>
              <a:chExt cx="255916" cy="250995"/>
            </a:xfrm>
          </p:grpSpPr>
          <p:sp>
            <p:nvSpPr>
              <p:cNvPr id="159" name="Flowchart: Connector 158">
                <a:extLst>
                  <a:ext uri="{FF2B5EF4-FFF2-40B4-BE49-F238E27FC236}">
                    <a16:creationId xmlns:a16="http://schemas.microsoft.com/office/drawing/2014/main" id="{40CA7452-EA2F-64E3-7B63-B2C965652F14}"/>
                  </a:ext>
                </a:extLst>
              </p:cNvPr>
              <p:cNvSpPr/>
              <p:nvPr/>
            </p:nvSpPr>
            <p:spPr>
              <a:xfrm>
                <a:off x="2808330" y="3169966"/>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60" name="Straight Connector 159">
                <a:extLst>
                  <a:ext uri="{FF2B5EF4-FFF2-40B4-BE49-F238E27FC236}">
                    <a16:creationId xmlns:a16="http://schemas.microsoft.com/office/drawing/2014/main" id="{E62732B3-CAE5-19CB-53D4-0CE3FFACFB70}"/>
                  </a:ext>
                </a:extLst>
              </p:cNvPr>
              <p:cNvCxnSpPr>
                <a:stCxn id="159" idx="3"/>
                <a:endCxn id="159" idx="7"/>
              </p:cNvCxnSpPr>
              <p:nvPr/>
            </p:nvCxnSpPr>
            <p:spPr>
              <a:xfrm flipV="1">
                <a:off x="2845808" y="3206723"/>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45037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Diagrams</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spTree>
    <p:extLst>
      <p:ext uri="{BB962C8B-B14F-4D97-AF65-F5344CB8AC3E}">
        <p14:creationId xmlns:p14="http://schemas.microsoft.com/office/powerpoint/2010/main" val="2398641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Water System Diagram #1</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grpSp>
        <p:nvGrpSpPr>
          <p:cNvPr id="6" name="Group 5"/>
          <p:cNvGrpSpPr/>
          <p:nvPr/>
        </p:nvGrpSpPr>
        <p:grpSpPr>
          <a:xfrm>
            <a:off x="870855" y="2750260"/>
            <a:ext cx="968535" cy="855069"/>
            <a:chOff x="704277" y="1881180"/>
            <a:chExt cx="968535" cy="855069"/>
          </a:xfrm>
        </p:grpSpPr>
        <p:grpSp>
          <p:nvGrpSpPr>
            <p:cNvPr id="7" name="Group 6"/>
            <p:cNvGrpSpPr/>
            <p:nvPr/>
          </p:nvGrpSpPr>
          <p:grpSpPr>
            <a:xfrm>
              <a:off x="718866" y="1881180"/>
              <a:ext cx="937405" cy="663600"/>
              <a:chOff x="718866" y="1881180"/>
              <a:chExt cx="937405" cy="663600"/>
            </a:xfrm>
          </p:grpSpPr>
          <p:sp>
            <p:nvSpPr>
              <p:cNvPr id="9" name="Isosceles Triangle 8"/>
              <p:cNvSpPr/>
              <p:nvPr/>
            </p:nvSpPr>
            <p:spPr>
              <a:xfrm>
                <a:off x="718866" y="1881180"/>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GW</a:t>
                </a:r>
              </a:p>
            </p:txBody>
          </p:sp>
          <p:sp>
            <p:nvSpPr>
              <p:cNvPr id="10" name="Flowchart: Summing Junction 9"/>
              <p:cNvSpPr/>
              <p:nvPr/>
            </p:nvSpPr>
            <p:spPr>
              <a:xfrm>
                <a:off x="1072548" y="200951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p:cNvSpPr txBox="1"/>
            <p:nvPr/>
          </p:nvSpPr>
          <p:spPr>
            <a:xfrm>
              <a:off x="704277" y="2505417"/>
              <a:ext cx="968535" cy="230832"/>
            </a:xfrm>
            <a:prstGeom prst="rect">
              <a:avLst/>
            </a:prstGeom>
            <a:noFill/>
          </p:spPr>
          <p:txBody>
            <a:bodyPr wrap="none" rtlCol="0" anchor="ctr">
              <a:spAutoFit/>
            </a:bodyPr>
            <a:lstStyle/>
            <a:p>
              <a:pPr algn="ctr"/>
              <a:r>
                <a:rPr lang="en-US" sz="900" dirty="0"/>
                <a:t>Patriot – Well #2</a:t>
              </a:r>
            </a:p>
          </p:txBody>
        </p:sp>
      </p:grpSp>
      <p:grpSp>
        <p:nvGrpSpPr>
          <p:cNvPr id="11" name="Group 10"/>
          <p:cNvGrpSpPr/>
          <p:nvPr/>
        </p:nvGrpSpPr>
        <p:grpSpPr>
          <a:xfrm>
            <a:off x="1536605" y="2673209"/>
            <a:ext cx="1364293" cy="465938"/>
            <a:chOff x="6406551" y="5083722"/>
            <a:chExt cx="1364293" cy="465938"/>
          </a:xfrm>
        </p:grpSpPr>
        <p:grpSp>
          <p:nvGrpSpPr>
            <p:cNvPr id="12" name="Group 11"/>
            <p:cNvGrpSpPr/>
            <p:nvPr/>
          </p:nvGrpSpPr>
          <p:grpSpPr>
            <a:xfrm>
              <a:off x="6406551" y="5199138"/>
              <a:ext cx="358453" cy="350522"/>
              <a:chOff x="6406551" y="5199138"/>
              <a:chExt cx="358453" cy="350522"/>
            </a:xfrm>
          </p:grpSpPr>
          <p:sp>
            <p:nvSpPr>
              <p:cNvPr id="14" name="Flowchart: Connector 13"/>
              <p:cNvSpPr/>
              <p:nvPr/>
            </p:nvSpPr>
            <p:spPr>
              <a:xfrm>
                <a:off x="6406551" y="5428915"/>
                <a:ext cx="115019" cy="120745"/>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13" idx="1"/>
                <a:endCxn id="14" idx="7"/>
              </p:cNvCxnSpPr>
              <p:nvPr/>
            </p:nvCxnSpPr>
            <p:spPr>
              <a:xfrm flipH="1">
                <a:off x="6504726" y="5199138"/>
                <a:ext cx="260278" cy="247460"/>
              </a:xfrm>
              <a:prstGeom prst="straightConnector1">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6765004" y="5083722"/>
              <a:ext cx="1005840" cy="230832"/>
            </a:xfrm>
            <a:prstGeom prst="rect">
              <a:avLst/>
            </a:prstGeom>
            <a:noFill/>
          </p:spPr>
          <p:txBody>
            <a:bodyPr wrap="square" lIns="45720" rtlCol="0" anchor="ctr">
              <a:spAutoFit/>
            </a:bodyPr>
            <a:lstStyle/>
            <a:p>
              <a:r>
                <a:rPr lang="en-US" sz="900" b="1" dirty="0"/>
                <a:t>Spigot</a:t>
              </a:r>
            </a:p>
          </p:txBody>
        </p:sp>
      </p:grpSp>
      <p:grpSp>
        <p:nvGrpSpPr>
          <p:cNvPr id="16" name="Group 15"/>
          <p:cNvGrpSpPr/>
          <p:nvPr/>
        </p:nvGrpSpPr>
        <p:grpSpPr>
          <a:xfrm>
            <a:off x="2292553" y="3063117"/>
            <a:ext cx="875561" cy="1092027"/>
            <a:chOff x="3990759" y="3308849"/>
            <a:chExt cx="875561" cy="1092027"/>
          </a:xfrm>
        </p:grpSpPr>
        <p:sp>
          <p:nvSpPr>
            <p:cNvPr id="19" name="Flowchart: Connector 18"/>
            <p:cNvSpPr/>
            <p:nvPr/>
          </p:nvSpPr>
          <p:spPr>
            <a:xfrm>
              <a:off x="4038130" y="3308849"/>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TR</a:t>
              </a:r>
            </a:p>
          </p:txBody>
        </p:sp>
        <p:sp>
          <p:nvSpPr>
            <p:cNvPr id="18" name="TextBox 17"/>
            <p:cNvSpPr txBox="1"/>
            <p:nvPr/>
          </p:nvSpPr>
          <p:spPr>
            <a:xfrm>
              <a:off x="3990759" y="4031544"/>
              <a:ext cx="875561" cy="369332"/>
            </a:xfrm>
            <a:prstGeom prst="rect">
              <a:avLst/>
            </a:prstGeom>
            <a:noFill/>
          </p:spPr>
          <p:txBody>
            <a:bodyPr wrap="none" rtlCol="0" anchor="ctr">
              <a:spAutoFit/>
            </a:bodyPr>
            <a:lstStyle/>
            <a:p>
              <a:pPr algn="ctr"/>
              <a:r>
                <a:rPr lang="en-US" sz="900" dirty="0"/>
                <a:t>Tank Truck SN:</a:t>
              </a:r>
            </a:p>
            <a:p>
              <a:pPr algn="ctr"/>
              <a:r>
                <a:rPr lang="en-US" sz="900" dirty="0"/>
                <a:t>1234GY</a:t>
              </a:r>
            </a:p>
          </p:txBody>
        </p:sp>
      </p:grpSp>
      <p:cxnSp>
        <p:nvCxnSpPr>
          <p:cNvPr id="21" name="Straight Connector 20"/>
          <p:cNvCxnSpPr>
            <a:stCxn id="9" idx="5"/>
            <a:endCxn id="19" idx="2"/>
          </p:cNvCxnSpPr>
          <p:nvPr/>
        </p:nvCxnSpPr>
        <p:spPr>
          <a:xfrm>
            <a:off x="1588496" y="3082058"/>
            <a:ext cx="751426" cy="352706"/>
          </a:xfrm>
          <a:prstGeom prst="line">
            <a:avLst/>
          </a:prstGeom>
          <a:ln w="19050">
            <a:solidFill>
              <a:schemeClr val="tx1"/>
            </a:solidFill>
            <a:prstDash val="dash"/>
            <a:headEnd type="none" w="med" len="med"/>
            <a:tailEnd type="triangle" w="lg" len="med"/>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3559022" y="2417879"/>
            <a:ext cx="1000982" cy="988952"/>
            <a:chOff x="3883151" y="3063194"/>
            <a:chExt cx="1000982" cy="988952"/>
          </a:xfrm>
        </p:grpSpPr>
        <p:sp>
          <p:nvSpPr>
            <p:cNvPr id="27" name="Flowchart: Connector 26"/>
            <p:cNvSpPr/>
            <p:nvPr/>
          </p:nvSpPr>
          <p:spPr>
            <a:xfrm>
              <a:off x="4038130" y="3308849"/>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COM</a:t>
              </a:r>
            </a:p>
          </p:txBody>
        </p:sp>
        <p:sp>
          <p:nvSpPr>
            <p:cNvPr id="26" name="TextBox 25"/>
            <p:cNvSpPr txBox="1"/>
            <p:nvPr/>
          </p:nvSpPr>
          <p:spPr>
            <a:xfrm>
              <a:off x="3883151" y="3063194"/>
              <a:ext cx="1000982" cy="230832"/>
            </a:xfrm>
            <a:prstGeom prst="rect">
              <a:avLst/>
            </a:prstGeom>
            <a:noFill/>
          </p:spPr>
          <p:txBody>
            <a:bodyPr wrap="square" rtlCol="0" anchor="ctr">
              <a:spAutoFit/>
            </a:bodyPr>
            <a:lstStyle/>
            <a:p>
              <a:pPr algn="ctr"/>
              <a:r>
                <a:rPr lang="en-US" sz="900" dirty="0"/>
                <a:t>Patriot – Tank #1</a:t>
              </a:r>
            </a:p>
          </p:txBody>
        </p:sp>
      </p:grpSp>
      <p:cxnSp>
        <p:nvCxnSpPr>
          <p:cNvPr id="29" name="Straight Connector 28"/>
          <p:cNvCxnSpPr>
            <a:stCxn id="19" idx="6"/>
            <a:endCxn id="27" idx="2"/>
          </p:cNvCxnSpPr>
          <p:nvPr/>
        </p:nvCxnSpPr>
        <p:spPr>
          <a:xfrm flipV="1">
            <a:off x="3041537" y="3035185"/>
            <a:ext cx="672464" cy="399581"/>
          </a:xfrm>
          <a:prstGeom prst="line">
            <a:avLst/>
          </a:prstGeom>
          <a:ln w="19050">
            <a:solidFill>
              <a:schemeClr val="tx1"/>
            </a:solidFill>
            <a:prstDash val="dash"/>
            <a:headEnd type="none" w="med" len="med"/>
            <a:tailEnd type="triangle" w="lg" len="med"/>
          </a:ln>
        </p:spPr>
        <p:style>
          <a:lnRef idx="1">
            <a:schemeClr val="accent1"/>
          </a:lnRef>
          <a:fillRef idx="0">
            <a:schemeClr val="accent1"/>
          </a:fillRef>
          <a:effectRef idx="0">
            <a:schemeClr val="accent1"/>
          </a:effectRef>
          <a:fontRef idx="minor">
            <a:schemeClr val="tx1"/>
          </a:fontRef>
        </p:style>
      </p:cxnSp>
      <p:grpSp>
        <p:nvGrpSpPr>
          <p:cNvPr id="36" name="Group 35"/>
          <p:cNvGrpSpPr/>
          <p:nvPr/>
        </p:nvGrpSpPr>
        <p:grpSpPr>
          <a:xfrm>
            <a:off x="6302273" y="2505550"/>
            <a:ext cx="1008610" cy="773435"/>
            <a:chOff x="6977369" y="2498718"/>
            <a:chExt cx="1008610" cy="773435"/>
          </a:xfrm>
        </p:grpSpPr>
        <p:sp>
          <p:nvSpPr>
            <p:cNvPr id="38" name="Rectangle 37"/>
            <p:cNvSpPr/>
            <p:nvPr/>
          </p:nvSpPr>
          <p:spPr>
            <a:xfrm>
              <a:off x="7196177" y="2498718"/>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SH</a:t>
              </a:r>
            </a:p>
          </p:txBody>
        </p:sp>
        <p:sp>
          <p:nvSpPr>
            <p:cNvPr id="39" name="TextBox 38"/>
            <p:cNvSpPr txBox="1"/>
            <p:nvPr/>
          </p:nvSpPr>
          <p:spPr>
            <a:xfrm>
              <a:off x="6977369" y="3041321"/>
              <a:ext cx="1008610" cy="230832"/>
            </a:xfrm>
            <a:prstGeom prst="rect">
              <a:avLst/>
            </a:prstGeom>
            <a:noFill/>
          </p:spPr>
          <p:txBody>
            <a:bodyPr wrap="none" rtlCol="0" anchor="ctr">
              <a:spAutoFit/>
            </a:bodyPr>
            <a:lstStyle/>
            <a:p>
              <a:pPr algn="ctr"/>
              <a:r>
                <a:rPr lang="en-US" sz="900" dirty="0"/>
                <a:t>Shower Trailer #1</a:t>
              </a:r>
            </a:p>
          </p:txBody>
        </p:sp>
      </p:grpSp>
      <p:grpSp>
        <p:nvGrpSpPr>
          <p:cNvPr id="40" name="Group 39"/>
          <p:cNvGrpSpPr/>
          <p:nvPr/>
        </p:nvGrpSpPr>
        <p:grpSpPr>
          <a:xfrm>
            <a:off x="6945834" y="2405201"/>
            <a:ext cx="1364293" cy="465938"/>
            <a:chOff x="6406551" y="5083722"/>
            <a:chExt cx="1364293" cy="465938"/>
          </a:xfrm>
        </p:grpSpPr>
        <p:grpSp>
          <p:nvGrpSpPr>
            <p:cNvPr id="41" name="Group 40"/>
            <p:cNvGrpSpPr/>
            <p:nvPr/>
          </p:nvGrpSpPr>
          <p:grpSpPr>
            <a:xfrm>
              <a:off x="6406551" y="5199138"/>
              <a:ext cx="358453" cy="350522"/>
              <a:chOff x="6406551" y="5199138"/>
              <a:chExt cx="358453" cy="350522"/>
            </a:xfrm>
          </p:grpSpPr>
          <p:sp>
            <p:nvSpPr>
              <p:cNvPr id="43" name="Flowchart: Connector 42"/>
              <p:cNvSpPr/>
              <p:nvPr/>
            </p:nvSpPr>
            <p:spPr>
              <a:xfrm>
                <a:off x="6406551" y="5428915"/>
                <a:ext cx="115019" cy="120745"/>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Arrow Connector 43"/>
              <p:cNvCxnSpPr>
                <a:stCxn id="42" idx="1"/>
                <a:endCxn id="43" idx="7"/>
              </p:cNvCxnSpPr>
              <p:nvPr/>
            </p:nvCxnSpPr>
            <p:spPr>
              <a:xfrm flipH="1">
                <a:off x="6504726" y="5199138"/>
                <a:ext cx="260278" cy="247460"/>
              </a:xfrm>
              <a:prstGeom prst="straightConnector1">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2" name="TextBox 41"/>
            <p:cNvSpPr txBox="1"/>
            <p:nvPr/>
          </p:nvSpPr>
          <p:spPr>
            <a:xfrm>
              <a:off x="6765004" y="5083722"/>
              <a:ext cx="1005840" cy="230832"/>
            </a:xfrm>
            <a:prstGeom prst="rect">
              <a:avLst/>
            </a:prstGeom>
            <a:noFill/>
          </p:spPr>
          <p:txBody>
            <a:bodyPr wrap="square" lIns="45720" rtlCol="0" anchor="ctr">
              <a:spAutoFit/>
            </a:bodyPr>
            <a:lstStyle/>
            <a:p>
              <a:r>
                <a:rPr lang="en-US" sz="900" b="1" dirty="0"/>
                <a:t>Tap1</a:t>
              </a:r>
            </a:p>
          </p:txBody>
        </p:sp>
      </p:grpSp>
      <p:grpSp>
        <p:nvGrpSpPr>
          <p:cNvPr id="46" name="Group 45"/>
          <p:cNvGrpSpPr/>
          <p:nvPr/>
        </p:nvGrpSpPr>
        <p:grpSpPr>
          <a:xfrm>
            <a:off x="6365782" y="3346076"/>
            <a:ext cx="894797" cy="911697"/>
            <a:chOff x="7034278" y="2498718"/>
            <a:chExt cx="894797" cy="911697"/>
          </a:xfrm>
        </p:grpSpPr>
        <p:sp>
          <p:nvSpPr>
            <p:cNvPr id="48" name="Rectangle 47"/>
            <p:cNvSpPr/>
            <p:nvPr/>
          </p:nvSpPr>
          <p:spPr>
            <a:xfrm>
              <a:off x="7196177" y="2498718"/>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L</a:t>
              </a:r>
            </a:p>
          </p:txBody>
        </p:sp>
        <p:sp>
          <p:nvSpPr>
            <p:cNvPr id="49" name="TextBox 48"/>
            <p:cNvSpPr txBox="1"/>
            <p:nvPr/>
          </p:nvSpPr>
          <p:spPr>
            <a:xfrm>
              <a:off x="7034278" y="3041083"/>
              <a:ext cx="894797" cy="369332"/>
            </a:xfrm>
            <a:prstGeom prst="rect">
              <a:avLst/>
            </a:prstGeom>
            <a:noFill/>
          </p:spPr>
          <p:txBody>
            <a:bodyPr wrap="none" rtlCol="0" anchor="ctr">
              <a:spAutoFit/>
            </a:bodyPr>
            <a:lstStyle/>
            <a:p>
              <a:pPr algn="ctr"/>
              <a:r>
                <a:rPr lang="en-US" sz="900" dirty="0"/>
                <a:t>Force Provider </a:t>
              </a:r>
            </a:p>
            <a:p>
              <a:pPr algn="ctr"/>
              <a:r>
                <a:rPr lang="en-US" sz="900" dirty="0"/>
                <a:t>Laundry #1</a:t>
              </a:r>
            </a:p>
          </p:txBody>
        </p:sp>
      </p:grpSp>
      <p:grpSp>
        <p:nvGrpSpPr>
          <p:cNvPr id="50" name="Group 49"/>
          <p:cNvGrpSpPr/>
          <p:nvPr/>
        </p:nvGrpSpPr>
        <p:grpSpPr>
          <a:xfrm>
            <a:off x="7060853" y="3297684"/>
            <a:ext cx="1364293" cy="465938"/>
            <a:chOff x="6406551" y="5083722"/>
            <a:chExt cx="1364293" cy="465938"/>
          </a:xfrm>
        </p:grpSpPr>
        <p:grpSp>
          <p:nvGrpSpPr>
            <p:cNvPr id="51" name="Group 50"/>
            <p:cNvGrpSpPr/>
            <p:nvPr/>
          </p:nvGrpSpPr>
          <p:grpSpPr>
            <a:xfrm>
              <a:off x="6406551" y="5199138"/>
              <a:ext cx="358453" cy="350522"/>
              <a:chOff x="6406551" y="5199138"/>
              <a:chExt cx="358453" cy="350522"/>
            </a:xfrm>
          </p:grpSpPr>
          <p:sp>
            <p:nvSpPr>
              <p:cNvPr id="53" name="Flowchart: Connector 52"/>
              <p:cNvSpPr/>
              <p:nvPr/>
            </p:nvSpPr>
            <p:spPr>
              <a:xfrm>
                <a:off x="6406551" y="5428915"/>
                <a:ext cx="115019" cy="120745"/>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Arrow Connector 53"/>
              <p:cNvCxnSpPr>
                <a:stCxn id="52" idx="1"/>
                <a:endCxn id="53" idx="7"/>
              </p:cNvCxnSpPr>
              <p:nvPr/>
            </p:nvCxnSpPr>
            <p:spPr>
              <a:xfrm flipH="1">
                <a:off x="6504726" y="5199138"/>
                <a:ext cx="260278" cy="247460"/>
              </a:xfrm>
              <a:prstGeom prst="straightConnector1">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2" name="TextBox 51"/>
            <p:cNvSpPr txBox="1"/>
            <p:nvPr/>
          </p:nvSpPr>
          <p:spPr>
            <a:xfrm>
              <a:off x="6765004" y="5083722"/>
              <a:ext cx="1005840" cy="230832"/>
            </a:xfrm>
            <a:prstGeom prst="rect">
              <a:avLst/>
            </a:prstGeom>
            <a:noFill/>
          </p:spPr>
          <p:txBody>
            <a:bodyPr wrap="square" lIns="45720" rtlCol="0" anchor="ctr">
              <a:spAutoFit/>
            </a:bodyPr>
            <a:lstStyle/>
            <a:p>
              <a:r>
                <a:rPr lang="en-US" sz="900" b="1" dirty="0"/>
                <a:t>Tap1</a:t>
              </a:r>
            </a:p>
          </p:txBody>
        </p:sp>
      </p:grpSp>
      <p:cxnSp>
        <p:nvCxnSpPr>
          <p:cNvPr id="56" name="Straight Connector 55"/>
          <p:cNvCxnSpPr>
            <a:stCxn id="27" idx="6"/>
            <a:endCxn id="38" idx="1"/>
          </p:cNvCxnSpPr>
          <p:nvPr/>
        </p:nvCxnSpPr>
        <p:spPr>
          <a:xfrm flipV="1">
            <a:off x="4415618" y="2789749"/>
            <a:ext cx="2105465" cy="245434"/>
          </a:xfrm>
          <a:prstGeom prst="line">
            <a:avLst/>
          </a:prstGeom>
          <a:ln w="19050">
            <a:solidFill>
              <a:schemeClr val="tx1"/>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260043" y="2678099"/>
            <a:ext cx="255198" cy="230832"/>
          </a:xfrm>
          <a:prstGeom prst="rect">
            <a:avLst/>
          </a:prstGeom>
          <a:noFill/>
        </p:spPr>
        <p:txBody>
          <a:bodyPr wrap="none" rtlCol="0" anchor="ctr">
            <a:spAutoFit/>
          </a:bodyPr>
          <a:lstStyle/>
          <a:p>
            <a:pPr algn="ctr"/>
            <a:r>
              <a:rPr lang="en-US" sz="900" b="1" dirty="0"/>
              <a:t>A</a:t>
            </a:r>
          </a:p>
        </p:txBody>
      </p:sp>
      <p:cxnSp>
        <p:nvCxnSpPr>
          <p:cNvPr id="60" name="Straight Connector 59"/>
          <p:cNvCxnSpPr>
            <a:stCxn id="27" idx="6"/>
            <a:endCxn id="48" idx="1"/>
          </p:cNvCxnSpPr>
          <p:nvPr/>
        </p:nvCxnSpPr>
        <p:spPr>
          <a:xfrm>
            <a:off x="4415618" y="3035183"/>
            <a:ext cx="2112063" cy="595092"/>
          </a:xfrm>
          <a:prstGeom prst="line">
            <a:avLst/>
          </a:prstGeom>
          <a:ln w="19050">
            <a:solidFill>
              <a:schemeClr val="tx1"/>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219079" y="3426538"/>
            <a:ext cx="375424" cy="230832"/>
          </a:xfrm>
          <a:prstGeom prst="rect">
            <a:avLst/>
          </a:prstGeom>
          <a:noFill/>
        </p:spPr>
        <p:txBody>
          <a:bodyPr wrap="none" rtlCol="0" anchor="ctr">
            <a:spAutoFit/>
          </a:bodyPr>
          <a:lstStyle/>
          <a:p>
            <a:pPr algn="ctr"/>
            <a:r>
              <a:rPr lang="en-US" sz="900" b="1" dirty="0"/>
              <a:t>PVC</a:t>
            </a:r>
          </a:p>
        </p:txBody>
      </p:sp>
      <p:sp>
        <p:nvSpPr>
          <p:cNvPr id="65" name="Content Placeholder 2"/>
          <p:cNvSpPr>
            <a:spLocks noGrp="1"/>
          </p:cNvSpPr>
          <p:nvPr>
            <p:ph idx="1"/>
          </p:nvPr>
        </p:nvSpPr>
        <p:spPr>
          <a:xfrm>
            <a:off x="628649" y="1041073"/>
            <a:ext cx="7886700" cy="1047547"/>
          </a:xfrm>
          <a:solidFill>
            <a:schemeClr val="accent4">
              <a:lumMod val="20000"/>
              <a:lumOff val="80000"/>
            </a:schemeClr>
          </a:solidFill>
        </p:spPr>
        <p:txBody>
          <a:bodyPr anchor="ctr">
            <a:normAutofit/>
          </a:bodyPr>
          <a:lstStyle/>
          <a:p>
            <a:pPr>
              <a:lnSpc>
                <a:spcPct val="100000"/>
              </a:lnSpc>
              <a:spcBef>
                <a:spcPts val="0"/>
              </a:spcBef>
            </a:pPr>
            <a:r>
              <a:rPr lang="en-US" sz="1100" dirty="0">
                <a:latin typeface="+mn-lt"/>
              </a:rPr>
              <a:t>The diagram quickly communicates the key aspects of the design and uses of the water system. This diagram has two systems.</a:t>
            </a:r>
          </a:p>
          <a:p>
            <a:pPr>
              <a:lnSpc>
                <a:spcPct val="100000"/>
              </a:lnSpc>
              <a:spcBef>
                <a:spcPts val="0"/>
              </a:spcBef>
            </a:pPr>
            <a:r>
              <a:rPr lang="en-US" sz="1100" dirty="0">
                <a:latin typeface="+mn-lt"/>
              </a:rPr>
              <a:t>It includes all water system components and points of use; and depicts how water moves from the source to all points of use.  </a:t>
            </a:r>
          </a:p>
          <a:p>
            <a:pPr>
              <a:lnSpc>
                <a:spcPct val="100000"/>
              </a:lnSpc>
              <a:spcBef>
                <a:spcPts val="0"/>
              </a:spcBef>
            </a:pPr>
            <a:r>
              <a:rPr lang="en-US" sz="1100" dirty="0">
                <a:latin typeface="+mn-lt"/>
              </a:rPr>
              <a:t>The water system component icons (triangles, diamonds, circles, and boxes) should reflect whether the water at that point in the system is treated water, disinfected fresh water, or untreated water.</a:t>
            </a:r>
          </a:p>
          <a:p>
            <a:pPr>
              <a:lnSpc>
                <a:spcPct val="100000"/>
              </a:lnSpc>
              <a:spcBef>
                <a:spcPts val="0"/>
              </a:spcBef>
            </a:pPr>
            <a:r>
              <a:rPr lang="en-US" sz="1100" dirty="0">
                <a:latin typeface="+mn-lt"/>
              </a:rPr>
              <a:t>Example sampling points are shown here; note that these will be needed when creating a sampling and analysis plan (SAP).</a:t>
            </a:r>
          </a:p>
        </p:txBody>
      </p:sp>
      <p:grpSp>
        <p:nvGrpSpPr>
          <p:cNvPr id="75" name="Group 74"/>
          <p:cNvGrpSpPr/>
          <p:nvPr/>
        </p:nvGrpSpPr>
        <p:grpSpPr>
          <a:xfrm>
            <a:off x="2812296" y="4511850"/>
            <a:ext cx="1000307" cy="1024579"/>
            <a:chOff x="2460580" y="2219270"/>
            <a:chExt cx="1000307" cy="1024579"/>
          </a:xfrm>
        </p:grpSpPr>
        <p:sp>
          <p:nvSpPr>
            <p:cNvPr id="76" name="Diamond 75"/>
            <p:cNvSpPr/>
            <p:nvPr/>
          </p:nvSpPr>
          <p:spPr>
            <a:xfrm>
              <a:off x="2460580" y="2219270"/>
              <a:ext cx="1000307" cy="677375"/>
            </a:xfrm>
            <a:prstGeom prst="diamond">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TWPS</a:t>
              </a:r>
            </a:p>
          </p:txBody>
        </p:sp>
        <p:sp>
          <p:nvSpPr>
            <p:cNvPr id="77" name="TextBox 76"/>
            <p:cNvSpPr txBox="1"/>
            <p:nvPr/>
          </p:nvSpPr>
          <p:spPr>
            <a:xfrm>
              <a:off x="2607203" y="2874517"/>
              <a:ext cx="772968" cy="369332"/>
            </a:xfrm>
            <a:prstGeom prst="rect">
              <a:avLst/>
            </a:prstGeom>
            <a:noFill/>
          </p:spPr>
          <p:txBody>
            <a:bodyPr wrap="none" rtlCol="0" anchor="ctr">
              <a:spAutoFit/>
            </a:bodyPr>
            <a:lstStyle/>
            <a:p>
              <a:pPr algn="ctr"/>
              <a:r>
                <a:rPr lang="en-US" sz="900" dirty="0"/>
                <a:t>PAT – TPWS </a:t>
              </a:r>
            </a:p>
            <a:p>
              <a:pPr algn="ctr"/>
              <a:r>
                <a:rPr lang="en-US" sz="900" dirty="0"/>
                <a:t>SN: 0YT763</a:t>
              </a:r>
            </a:p>
          </p:txBody>
        </p:sp>
      </p:grpSp>
      <p:cxnSp>
        <p:nvCxnSpPr>
          <p:cNvPr id="78" name="Straight Connector 77"/>
          <p:cNvCxnSpPr>
            <a:stCxn id="27" idx="4"/>
            <a:endCxn id="76" idx="0"/>
          </p:cNvCxnSpPr>
          <p:nvPr/>
        </p:nvCxnSpPr>
        <p:spPr>
          <a:xfrm flipH="1">
            <a:off x="3312450" y="3406833"/>
            <a:ext cx="752361" cy="1105017"/>
          </a:xfrm>
          <a:prstGeom prst="line">
            <a:avLst/>
          </a:prstGeom>
          <a:ln w="19050">
            <a:solidFill>
              <a:schemeClr val="tx1"/>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4040158" y="3697559"/>
            <a:ext cx="375424" cy="230832"/>
          </a:xfrm>
          <a:prstGeom prst="rect">
            <a:avLst/>
          </a:prstGeom>
          <a:noFill/>
        </p:spPr>
        <p:txBody>
          <a:bodyPr wrap="none" rtlCol="0" anchor="ctr">
            <a:spAutoFit/>
          </a:bodyPr>
          <a:lstStyle/>
          <a:p>
            <a:pPr algn="ctr"/>
            <a:r>
              <a:rPr lang="en-US" sz="900" b="1" dirty="0"/>
              <a:t>PVC</a:t>
            </a:r>
          </a:p>
        </p:txBody>
      </p:sp>
      <p:grpSp>
        <p:nvGrpSpPr>
          <p:cNvPr id="83" name="Group 82"/>
          <p:cNvGrpSpPr/>
          <p:nvPr/>
        </p:nvGrpSpPr>
        <p:grpSpPr>
          <a:xfrm>
            <a:off x="4574121" y="4734314"/>
            <a:ext cx="780984" cy="773435"/>
            <a:chOff x="7091183" y="2498718"/>
            <a:chExt cx="780984" cy="773435"/>
          </a:xfrm>
        </p:grpSpPr>
        <p:sp>
          <p:nvSpPr>
            <p:cNvPr id="85" name="Rectangle 84"/>
            <p:cNvSpPr/>
            <p:nvPr/>
          </p:nvSpPr>
          <p:spPr>
            <a:xfrm>
              <a:off x="7196177" y="2498718"/>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DFAC</a:t>
              </a:r>
            </a:p>
          </p:txBody>
        </p:sp>
        <p:sp>
          <p:nvSpPr>
            <p:cNvPr id="86" name="TextBox 85"/>
            <p:cNvSpPr txBox="1"/>
            <p:nvPr/>
          </p:nvSpPr>
          <p:spPr>
            <a:xfrm>
              <a:off x="7091183" y="3041321"/>
              <a:ext cx="780984" cy="230832"/>
            </a:xfrm>
            <a:prstGeom prst="rect">
              <a:avLst/>
            </a:prstGeom>
            <a:noFill/>
          </p:spPr>
          <p:txBody>
            <a:bodyPr wrap="none" rtlCol="0" anchor="ctr">
              <a:spAutoFit/>
            </a:bodyPr>
            <a:lstStyle/>
            <a:p>
              <a:pPr algn="ctr"/>
              <a:r>
                <a:rPr lang="en-US" sz="900" dirty="0"/>
                <a:t>Patriot DFAC</a:t>
              </a:r>
            </a:p>
          </p:txBody>
        </p:sp>
      </p:grpSp>
      <p:cxnSp>
        <p:nvCxnSpPr>
          <p:cNvPr id="87" name="Straight Connector 86"/>
          <p:cNvCxnSpPr>
            <a:stCxn id="76" idx="3"/>
            <a:endCxn id="85" idx="1"/>
          </p:cNvCxnSpPr>
          <p:nvPr/>
        </p:nvCxnSpPr>
        <p:spPr>
          <a:xfrm>
            <a:off x="3812601" y="4850538"/>
            <a:ext cx="866514" cy="167977"/>
          </a:xfrm>
          <a:prstGeom prst="line">
            <a:avLst/>
          </a:prstGeom>
          <a:ln w="19050">
            <a:solidFill>
              <a:schemeClr val="tx1"/>
            </a:solidFill>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072108" y="4654727"/>
            <a:ext cx="375424" cy="230832"/>
          </a:xfrm>
          <a:prstGeom prst="rect">
            <a:avLst/>
          </a:prstGeom>
          <a:noFill/>
        </p:spPr>
        <p:txBody>
          <a:bodyPr wrap="none" rtlCol="0" anchor="ctr">
            <a:spAutoFit/>
          </a:bodyPr>
          <a:lstStyle/>
          <a:p>
            <a:pPr algn="ctr"/>
            <a:r>
              <a:rPr lang="en-US" sz="900" b="1" dirty="0"/>
              <a:t>PVC</a:t>
            </a:r>
          </a:p>
        </p:txBody>
      </p:sp>
      <p:grpSp>
        <p:nvGrpSpPr>
          <p:cNvPr id="91" name="Group 90"/>
          <p:cNvGrpSpPr/>
          <p:nvPr/>
        </p:nvGrpSpPr>
        <p:grpSpPr>
          <a:xfrm>
            <a:off x="5226921" y="4647898"/>
            <a:ext cx="831015" cy="455731"/>
            <a:chOff x="6406551" y="5093929"/>
            <a:chExt cx="924130" cy="455731"/>
          </a:xfrm>
        </p:grpSpPr>
        <p:grpSp>
          <p:nvGrpSpPr>
            <p:cNvPr id="92" name="Group 91"/>
            <p:cNvGrpSpPr/>
            <p:nvPr/>
          </p:nvGrpSpPr>
          <p:grpSpPr>
            <a:xfrm>
              <a:off x="6406551" y="5278595"/>
              <a:ext cx="399422" cy="271065"/>
              <a:chOff x="6406551" y="5278595"/>
              <a:chExt cx="399422" cy="271065"/>
            </a:xfrm>
          </p:grpSpPr>
          <p:sp>
            <p:nvSpPr>
              <p:cNvPr id="94" name="Flowchart: Connector 93"/>
              <p:cNvSpPr/>
              <p:nvPr/>
            </p:nvSpPr>
            <p:spPr>
              <a:xfrm>
                <a:off x="6406551" y="5428915"/>
                <a:ext cx="115019" cy="120745"/>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5" name="Straight Arrow Connector 94"/>
              <p:cNvCxnSpPr>
                <a:cxnSpLocks/>
                <a:stCxn id="93" idx="1"/>
                <a:endCxn id="94" idx="7"/>
              </p:cNvCxnSpPr>
              <p:nvPr/>
            </p:nvCxnSpPr>
            <p:spPr>
              <a:xfrm flipH="1">
                <a:off x="6504726" y="5278595"/>
                <a:ext cx="301247" cy="168003"/>
              </a:xfrm>
              <a:prstGeom prst="straightConnector1">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93" name="TextBox 92"/>
            <p:cNvSpPr txBox="1"/>
            <p:nvPr/>
          </p:nvSpPr>
          <p:spPr>
            <a:xfrm>
              <a:off x="6805973" y="5093929"/>
              <a:ext cx="524708" cy="369332"/>
            </a:xfrm>
            <a:prstGeom prst="rect">
              <a:avLst/>
            </a:prstGeom>
            <a:noFill/>
          </p:spPr>
          <p:txBody>
            <a:bodyPr wrap="square" lIns="45720" rtlCol="0" anchor="ctr">
              <a:spAutoFit/>
            </a:bodyPr>
            <a:lstStyle/>
            <a:p>
              <a:r>
                <a:rPr lang="en-US" sz="900" b="1" dirty="0"/>
                <a:t>Veggie Sink</a:t>
              </a:r>
            </a:p>
          </p:txBody>
        </p:sp>
      </p:grpSp>
      <p:grpSp>
        <p:nvGrpSpPr>
          <p:cNvPr id="98" name="Group 97"/>
          <p:cNvGrpSpPr/>
          <p:nvPr/>
        </p:nvGrpSpPr>
        <p:grpSpPr>
          <a:xfrm>
            <a:off x="3774746" y="4781268"/>
            <a:ext cx="850110" cy="796961"/>
            <a:chOff x="6406551" y="5428915"/>
            <a:chExt cx="850110" cy="796961"/>
          </a:xfrm>
        </p:grpSpPr>
        <p:grpSp>
          <p:nvGrpSpPr>
            <p:cNvPr id="99" name="Group 98"/>
            <p:cNvGrpSpPr/>
            <p:nvPr/>
          </p:nvGrpSpPr>
          <p:grpSpPr>
            <a:xfrm>
              <a:off x="6406551" y="5428915"/>
              <a:ext cx="215763" cy="681545"/>
              <a:chOff x="6406551" y="5428915"/>
              <a:chExt cx="215763" cy="681545"/>
            </a:xfrm>
          </p:grpSpPr>
          <p:sp>
            <p:nvSpPr>
              <p:cNvPr id="101" name="Flowchart: Connector 100"/>
              <p:cNvSpPr/>
              <p:nvPr/>
            </p:nvSpPr>
            <p:spPr>
              <a:xfrm>
                <a:off x="6406551" y="5428915"/>
                <a:ext cx="115019" cy="120745"/>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2" name="Straight Arrow Connector 101"/>
              <p:cNvCxnSpPr>
                <a:stCxn id="100" idx="1"/>
                <a:endCxn id="101" idx="4"/>
              </p:cNvCxnSpPr>
              <p:nvPr/>
            </p:nvCxnSpPr>
            <p:spPr>
              <a:xfrm flipH="1" flipV="1">
                <a:off x="6464061" y="5549660"/>
                <a:ext cx="158253" cy="560800"/>
              </a:xfrm>
              <a:prstGeom prst="straightConnector1">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00" name="TextBox 99"/>
            <p:cNvSpPr txBox="1"/>
            <p:nvPr/>
          </p:nvSpPr>
          <p:spPr>
            <a:xfrm>
              <a:off x="6622314" y="5995044"/>
              <a:ext cx="634347" cy="230832"/>
            </a:xfrm>
            <a:prstGeom prst="rect">
              <a:avLst/>
            </a:prstGeom>
            <a:noFill/>
          </p:spPr>
          <p:txBody>
            <a:bodyPr wrap="square" lIns="45720" rtlCol="0" anchor="ctr">
              <a:spAutoFit/>
            </a:bodyPr>
            <a:lstStyle/>
            <a:p>
              <a:r>
                <a:rPr lang="en-US" sz="900" b="1" dirty="0"/>
                <a:t>Effluent</a:t>
              </a:r>
            </a:p>
          </p:txBody>
        </p:sp>
      </p:grpSp>
      <p:sp>
        <p:nvSpPr>
          <p:cNvPr id="116" name="Rounded Rectangle 58">
            <a:extLst>
              <a:ext uri="{FF2B5EF4-FFF2-40B4-BE49-F238E27FC236}">
                <a16:creationId xmlns:a16="http://schemas.microsoft.com/office/drawing/2014/main" id="{FD8D7F8D-0BD8-4583-A4F9-3BF3F0051044}"/>
              </a:ext>
            </a:extLst>
          </p:cNvPr>
          <p:cNvSpPr/>
          <p:nvPr/>
        </p:nvSpPr>
        <p:spPr>
          <a:xfrm>
            <a:off x="2635695" y="5808515"/>
            <a:ext cx="5784526" cy="69865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Note about sampling points</a:t>
            </a:r>
          </a:p>
          <a:p>
            <a:r>
              <a:rPr lang="en-US" sz="1000" dirty="0">
                <a:solidFill>
                  <a:schemeClr val="tx1"/>
                </a:solidFill>
              </a:rPr>
              <a:t>Adding sampling points is optional.  When creating your water system diagram, do not add sampling points until the diagram is accurate.  Then, add sampling points only if desired to communicate planned or actual sampling activities.  Specific sampling point selection guidance is currently being developed. </a:t>
            </a:r>
          </a:p>
        </p:txBody>
      </p:sp>
      <p:sp>
        <p:nvSpPr>
          <p:cNvPr id="3" name="Rectangle 2">
            <a:extLst>
              <a:ext uri="{FF2B5EF4-FFF2-40B4-BE49-F238E27FC236}">
                <a16:creationId xmlns:a16="http://schemas.microsoft.com/office/drawing/2014/main" id="{1F5C35BC-F49C-9A4D-67FC-AA218253FC79}"/>
              </a:ext>
            </a:extLst>
          </p:cNvPr>
          <p:cNvSpPr/>
          <p:nvPr/>
        </p:nvSpPr>
        <p:spPr>
          <a:xfrm>
            <a:off x="781742" y="2291731"/>
            <a:ext cx="7087784" cy="1996240"/>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9655710-E1E3-377C-C67A-70E208291A87}"/>
              </a:ext>
            </a:extLst>
          </p:cNvPr>
          <p:cNvSpPr txBox="1"/>
          <p:nvPr/>
        </p:nvSpPr>
        <p:spPr>
          <a:xfrm>
            <a:off x="8091706" y="3064483"/>
            <a:ext cx="645263" cy="600164"/>
          </a:xfrm>
          <a:prstGeom prst="rect">
            <a:avLst/>
          </a:prstGeom>
          <a:noFill/>
        </p:spPr>
        <p:txBody>
          <a:bodyPr wrap="square" rtlCol="0">
            <a:spAutoFit/>
          </a:bodyPr>
          <a:lstStyle/>
          <a:p>
            <a:pPr algn="ctr"/>
            <a:r>
              <a:rPr lang="en-US" sz="1100" b="1" dirty="0">
                <a:solidFill>
                  <a:srgbClr val="00B0F0"/>
                </a:solidFill>
              </a:rPr>
              <a:t>Water System 1</a:t>
            </a:r>
          </a:p>
        </p:txBody>
      </p:sp>
      <p:cxnSp>
        <p:nvCxnSpPr>
          <p:cNvPr id="22" name="Straight Arrow Connector 21">
            <a:extLst>
              <a:ext uri="{FF2B5EF4-FFF2-40B4-BE49-F238E27FC236}">
                <a16:creationId xmlns:a16="http://schemas.microsoft.com/office/drawing/2014/main" id="{8D76CE50-0E94-3BFA-D432-8EDF3B4C066A}"/>
              </a:ext>
            </a:extLst>
          </p:cNvPr>
          <p:cNvCxnSpPr>
            <a:cxnSpLocks/>
            <a:stCxn id="5" idx="1"/>
            <a:endCxn id="3" idx="3"/>
          </p:cNvCxnSpPr>
          <p:nvPr/>
        </p:nvCxnSpPr>
        <p:spPr>
          <a:xfrm flipH="1" flipV="1">
            <a:off x="7869526" y="3289851"/>
            <a:ext cx="222178" cy="74714"/>
          </a:xfrm>
          <a:prstGeom prst="straightConnector1">
            <a:avLst/>
          </a:prstGeom>
          <a:ln w="127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13C02081-8FEA-E8C5-462B-6A89FD4B2A66}"/>
              </a:ext>
            </a:extLst>
          </p:cNvPr>
          <p:cNvSpPr txBox="1"/>
          <p:nvPr/>
        </p:nvSpPr>
        <p:spPr>
          <a:xfrm>
            <a:off x="6923989" y="4728856"/>
            <a:ext cx="645263" cy="600164"/>
          </a:xfrm>
          <a:prstGeom prst="rect">
            <a:avLst/>
          </a:prstGeom>
          <a:noFill/>
        </p:spPr>
        <p:txBody>
          <a:bodyPr wrap="square" rtlCol="0">
            <a:spAutoFit/>
          </a:bodyPr>
          <a:lstStyle/>
          <a:p>
            <a:pPr algn="ctr"/>
            <a:r>
              <a:rPr lang="en-US" sz="1100" b="1" dirty="0">
                <a:solidFill>
                  <a:schemeClr val="accent6">
                    <a:lumMod val="75000"/>
                  </a:schemeClr>
                </a:solidFill>
              </a:rPr>
              <a:t>Water System 2</a:t>
            </a:r>
          </a:p>
        </p:txBody>
      </p:sp>
      <p:sp>
        <p:nvSpPr>
          <p:cNvPr id="63" name="Rectangle 62">
            <a:extLst>
              <a:ext uri="{FF2B5EF4-FFF2-40B4-BE49-F238E27FC236}">
                <a16:creationId xmlns:a16="http://schemas.microsoft.com/office/drawing/2014/main" id="{ADB8F7BC-FF30-FC16-44BA-ADE458D3C2AD}"/>
              </a:ext>
            </a:extLst>
          </p:cNvPr>
          <p:cNvSpPr/>
          <p:nvPr/>
        </p:nvSpPr>
        <p:spPr>
          <a:xfrm>
            <a:off x="705453" y="2166281"/>
            <a:ext cx="5326888" cy="3509633"/>
          </a:xfrm>
          <a:prstGeom prst="rect">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Arrow Connector 65">
            <a:extLst>
              <a:ext uri="{FF2B5EF4-FFF2-40B4-BE49-F238E27FC236}">
                <a16:creationId xmlns:a16="http://schemas.microsoft.com/office/drawing/2014/main" id="{8AE26A4A-5DFE-23C0-BAFF-4A5CF652737F}"/>
              </a:ext>
            </a:extLst>
          </p:cNvPr>
          <p:cNvCxnSpPr>
            <a:cxnSpLocks/>
          </p:cNvCxnSpPr>
          <p:nvPr/>
        </p:nvCxnSpPr>
        <p:spPr>
          <a:xfrm flipH="1" flipV="1">
            <a:off x="6032515" y="4944210"/>
            <a:ext cx="965884" cy="16651"/>
          </a:xfrm>
          <a:prstGeom prst="straightConnector1">
            <a:avLst/>
          </a:prstGeom>
          <a:ln w="127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97" name="Group 96">
            <a:extLst>
              <a:ext uri="{FF2B5EF4-FFF2-40B4-BE49-F238E27FC236}">
                <a16:creationId xmlns:a16="http://schemas.microsoft.com/office/drawing/2014/main" id="{5430D15D-59E6-440E-A5C0-3321C91C760E}"/>
              </a:ext>
            </a:extLst>
          </p:cNvPr>
          <p:cNvGrpSpPr/>
          <p:nvPr/>
        </p:nvGrpSpPr>
        <p:grpSpPr>
          <a:xfrm>
            <a:off x="126818" y="5313782"/>
            <a:ext cx="1084521" cy="1271048"/>
            <a:chOff x="550257" y="4619123"/>
            <a:chExt cx="1084521" cy="1271048"/>
          </a:xfrm>
          <a:solidFill>
            <a:schemeClr val="accent4">
              <a:lumMod val="20000"/>
              <a:lumOff val="80000"/>
            </a:schemeClr>
          </a:solidFill>
        </p:grpSpPr>
        <p:sp>
          <p:nvSpPr>
            <p:cNvPr id="103" name="Rectangle 102">
              <a:extLst>
                <a:ext uri="{FF2B5EF4-FFF2-40B4-BE49-F238E27FC236}">
                  <a16:creationId xmlns:a16="http://schemas.microsoft.com/office/drawing/2014/main" id="{8A346A10-9A8C-4179-995D-3C55B6960D2A}"/>
                </a:ext>
              </a:extLst>
            </p:cNvPr>
            <p:cNvSpPr/>
            <p:nvPr/>
          </p:nvSpPr>
          <p:spPr>
            <a:xfrm>
              <a:off x="550257" y="4619123"/>
              <a:ext cx="1084521" cy="12710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103">
              <a:extLst>
                <a:ext uri="{FF2B5EF4-FFF2-40B4-BE49-F238E27FC236}">
                  <a16:creationId xmlns:a16="http://schemas.microsoft.com/office/drawing/2014/main" id="{4E8E33C8-3222-4778-B324-B29F4299B539}"/>
                </a:ext>
              </a:extLst>
            </p:cNvPr>
            <p:cNvSpPr txBox="1"/>
            <p:nvPr/>
          </p:nvSpPr>
          <p:spPr>
            <a:xfrm>
              <a:off x="890870" y="5269503"/>
              <a:ext cx="715459" cy="230832"/>
            </a:xfrm>
            <a:prstGeom prst="rect">
              <a:avLst/>
            </a:prstGeom>
            <a:grpFill/>
          </p:spPr>
          <p:txBody>
            <a:bodyPr wrap="square" rtlCol="0" anchor="ctr">
              <a:spAutoFit/>
            </a:bodyPr>
            <a:lstStyle/>
            <a:p>
              <a:r>
                <a:rPr lang="en-US" sz="900" dirty="0"/>
                <a:t>Disinfected</a:t>
              </a:r>
            </a:p>
          </p:txBody>
        </p:sp>
        <p:sp>
          <p:nvSpPr>
            <p:cNvPr id="105" name="Flowchart: Summing Junction 104">
              <a:extLst>
                <a:ext uri="{FF2B5EF4-FFF2-40B4-BE49-F238E27FC236}">
                  <a16:creationId xmlns:a16="http://schemas.microsoft.com/office/drawing/2014/main" id="{495A6134-924A-49BA-8051-F40FADE6084C}"/>
                </a:ext>
              </a:extLst>
            </p:cNvPr>
            <p:cNvSpPr/>
            <p:nvPr/>
          </p:nvSpPr>
          <p:spPr>
            <a:xfrm>
              <a:off x="638576" y="493486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lowchart: Connector 105">
              <a:extLst>
                <a:ext uri="{FF2B5EF4-FFF2-40B4-BE49-F238E27FC236}">
                  <a16:creationId xmlns:a16="http://schemas.microsoft.com/office/drawing/2014/main" id="{C0C97771-EC45-4E53-BB4D-2933CBB69789}"/>
                </a:ext>
              </a:extLst>
            </p:cNvPr>
            <p:cNvSpPr/>
            <p:nvPr/>
          </p:nvSpPr>
          <p:spPr>
            <a:xfrm>
              <a:off x="635090" y="557159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grpSp>
          <p:nvGrpSpPr>
            <p:cNvPr id="108" name="Group 107">
              <a:extLst>
                <a:ext uri="{FF2B5EF4-FFF2-40B4-BE49-F238E27FC236}">
                  <a16:creationId xmlns:a16="http://schemas.microsoft.com/office/drawing/2014/main" id="{246E22AB-292C-4F73-9AF6-D0A7A4BE9E06}"/>
                </a:ext>
              </a:extLst>
            </p:cNvPr>
            <p:cNvGrpSpPr/>
            <p:nvPr/>
          </p:nvGrpSpPr>
          <p:grpSpPr>
            <a:xfrm>
              <a:off x="635090" y="5245657"/>
              <a:ext cx="255916" cy="250995"/>
              <a:chOff x="2321483" y="5493137"/>
              <a:chExt cx="255916" cy="250995"/>
            </a:xfrm>
            <a:grpFill/>
          </p:grpSpPr>
          <p:sp>
            <p:nvSpPr>
              <p:cNvPr id="114" name="Flowchart: Connector 113">
                <a:extLst>
                  <a:ext uri="{FF2B5EF4-FFF2-40B4-BE49-F238E27FC236}">
                    <a16:creationId xmlns:a16="http://schemas.microsoft.com/office/drawing/2014/main" id="{AF7C454C-5C51-40AE-8260-6240FC2E30C8}"/>
                  </a:ext>
                </a:extLst>
              </p:cNvPr>
              <p:cNvSpPr/>
              <p:nvPr/>
            </p:nvSpPr>
            <p:spPr>
              <a:xfrm>
                <a:off x="2321483" y="549313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115" name="Straight Connector 114">
                <a:extLst>
                  <a:ext uri="{FF2B5EF4-FFF2-40B4-BE49-F238E27FC236}">
                    <a16:creationId xmlns:a16="http://schemas.microsoft.com/office/drawing/2014/main" id="{14F8C0AC-EFDE-414B-ADE7-C4AB68AEA840}"/>
                  </a:ext>
                </a:extLst>
              </p:cNvPr>
              <p:cNvCxnSpPr>
                <a:stCxn id="114" idx="3"/>
                <a:endCxn id="114" idx="7"/>
              </p:cNvCxnSpPr>
              <p:nvPr/>
            </p:nvCxnSpPr>
            <p:spPr>
              <a:xfrm flipV="1">
                <a:off x="2358961" y="5529894"/>
                <a:ext cx="180960" cy="177481"/>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1" name="TextBox 110">
              <a:extLst>
                <a:ext uri="{FF2B5EF4-FFF2-40B4-BE49-F238E27FC236}">
                  <a16:creationId xmlns:a16="http://schemas.microsoft.com/office/drawing/2014/main" id="{83C608E7-585A-4203-9E7E-382914E6EA06}"/>
                </a:ext>
              </a:extLst>
            </p:cNvPr>
            <p:cNvSpPr txBox="1"/>
            <p:nvPr/>
          </p:nvSpPr>
          <p:spPr>
            <a:xfrm>
              <a:off x="565943" y="4645853"/>
              <a:ext cx="1068534" cy="230832"/>
            </a:xfrm>
            <a:prstGeom prst="rect">
              <a:avLst/>
            </a:prstGeom>
            <a:grpFill/>
          </p:spPr>
          <p:txBody>
            <a:bodyPr wrap="square" rtlCol="0" anchor="ctr">
              <a:spAutoFit/>
            </a:bodyPr>
            <a:lstStyle/>
            <a:p>
              <a:r>
                <a:rPr lang="en-US" sz="900" b="1" dirty="0"/>
                <a:t>Water Quality:</a:t>
              </a:r>
            </a:p>
          </p:txBody>
        </p:sp>
        <p:sp>
          <p:nvSpPr>
            <p:cNvPr id="112" name="TextBox 111">
              <a:extLst>
                <a:ext uri="{FF2B5EF4-FFF2-40B4-BE49-F238E27FC236}">
                  <a16:creationId xmlns:a16="http://schemas.microsoft.com/office/drawing/2014/main" id="{4C5EFC78-77F9-4513-83C6-D1AFA092E4D7}"/>
                </a:ext>
              </a:extLst>
            </p:cNvPr>
            <p:cNvSpPr txBox="1"/>
            <p:nvPr/>
          </p:nvSpPr>
          <p:spPr>
            <a:xfrm>
              <a:off x="885178" y="4939880"/>
              <a:ext cx="726841" cy="230832"/>
            </a:xfrm>
            <a:prstGeom prst="rect">
              <a:avLst/>
            </a:prstGeom>
            <a:grpFill/>
          </p:spPr>
          <p:txBody>
            <a:bodyPr wrap="square" rtlCol="0" anchor="ctr">
              <a:spAutoFit/>
            </a:bodyPr>
            <a:lstStyle/>
            <a:p>
              <a:r>
                <a:rPr lang="en-US" sz="900" dirty="0"/>
                <a:t>Untreated</a:t>
              </a:r>
            </a:p>
          </p:txBody>
        </p:sp>
        <p:sp>
          <p:nvSpPr>
            <p:cNvPr id="113" name="TextBox 112">
              <a:extLst>
                <a:ext uri="{FF2B5EF4-FFF2-40B4-BE49-F238E27FC236}">
                  <a16:creationId xmlns:a16="http://schemas.microsoft.com/office/drawing/2014/main" id="{C10731F5-26EC-4FD8-9ED2-3E0E687E7F7C}"/>
                </a:ext>
              </a:extLst>
            </p:cNvPr>
            <p:cNvSpPr txBox="1"/>
            <p:nvPr/>
          </p:nvSpPr>
          <p:spPr>
            <a:xfrm>
              <a:off x="906535" y="5581678"/>
              <a:ext cx="727942" cy="230832"/>
            </a:xfrm>
            <a:prstGeom prst="rect">
              <a:avLst/>
            </a:prstGeom>
            <a:grpFill/>
          </p:spPr>
          <p:txBody>
            <a:bodyPr wrap="square" rtlCol="0" anchor="ctr">
              <a:spAutoFit/>
            </a:bodyPr>
            <a:lstStyle/>
            <a:p>
              <a:r>
                <a:rPr lang="en-US" sz="900" dirty="0"/>
                <a:t>Treated  </a:t>
              </a:r>
            </a:p>
          </p:txBody>
        </p:sp>
      </p:grpSp>
      <p:sp>
        <p:nvSpPr>
          <p:cNvPr id="58" name="Flowchart: Connector 57">
            <a:extLst>
              <a:ext uri="{FF2B5EF4-FFF2-40B4-BE49-F238E27FC236}">
                <a16:creationId xmlns:a16="http://schemas.microsoft.com/office/drawing/2014/main" id="{1F0C2BF7-CC35-3C13-B4A1-3FBDB688E211}"/>
              </a:ext>
            </a:extLst>
          </p:cNvPr>
          <p:cNvSpPr/>
          <p:nvPr/>
        </p:nvSpPr>
        <p:spPr>
          <a:xfrm>
            <a:off x="3927248" y="2764419"/>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59" name="Straight Connector 58">
            <a:extLst>
              <a:ext uri="{FF2B5EF4-FFF2-40B4-BE49-F238E27FC236}">
                <a16:creationId xmlns:a16="http://schemas.microsoft.com/office/drawing/2014/main" id="{78893486-EE34-A2FB-FDF8-2975AAC6B391}"/>
              </a:ext>
            </a:extLst>
          </p:cNvPr>
          <p:cNvCxnSpPr>
            <a:stCxn id="58" idx="3"/>
            <a:endCxn id="58" idx="7"/>
          </p:cNvCxnSpPr>
          <p:nvPr/>
        </p:nvCxnSpPr>
        <p:spPr>
          <a:xfrm flipV="1">
            <a:off x="3964726" y="2801176"/>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Flowchart: Connector 60">
            <a:extLst>
              <a:ext uri="{FF2B5EF4-FFF2-40B4-BE49-F238E27FC236}">
                <a16:creationId xmlns:a16="http://schemas.microsoft.com/office/drawing/2014/main" id="{B512EDE5-C670-6937-94FA-D9228173057F}"/>
              </a:ext>
            </a:extLst>
          </p:cNvPr>
          <p:cNvSpPr/>
          <p:nvPr/>
        </p:nvSpPr>
        <p:spPr>
          <a:xfrm>
            <a:off x="2567239" y="3150328"/>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67" name="Straight Connector 66">
            <a:extLst>
              <a:ext uri="{FF2B5EF4-FFF2-40B4-BE49-F238E27FC236}">
                <a16:creationId xmlns:a16="http://schemas.microsoft.com/office/drawing/2014/main" id="{AB7C76F3-C1FE-85DC-E378-F5E1CEB3DF77}"/>
              </a:ext>
            </a:extLst>
          </p:cNvPr>
          <p:cNvCxnSpPr>
            <a:stCxn id="61" idx="3"/>
            <a:endCxn id="61" idx="7"/>
          </p:cNvCxnSpPr>
          <p:nvPr/>
        </p:nvCxnSpPr>
        <p:spPr>
          <a:xfrm flipV="1">
            <a:off x="2604717" y="3187085"/>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Flowchart: Connector 67">
            <a:extLst>
              <a:ext uri="{FF2B5EF4-FFF2-40B4-BE49-F238E27FC236}">
                <a16:creationId xmlns:a16="http://schemas.microsoft.com/office/drawing/2014/main" id="{5C76D194-EFA9-E6A2-E31D-7A30231A41B4}"/>
              </a:ext>
            </a:extLst>
          </p:cNvPr>
          <p:cNvSpPr/>
          <p:nvPr/>
        </p:nvSpPr>
        <p:spPr>
          <a:xfrm>
            <a:off x="6680356" y="2557588"/>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69" name="Straight Connector 68">
            <a:extLst>
              <a:ext uri="{FF2B5EF4-FFF2-40B4-BE49-F238E27FC236}">
                <a16:creationId xmlns:a16="http://schemas.microsoft.com/office/drawing/2014/main" id="{4051ED39-E4BF-9CEA-A64D-D02F64F24851}"/>
              </a:ext>
            </a:extLst>
          </p:cNvPr>
          <p:cNvCxnSpPr>
            <a:stCxn id="68" idx="3"/>
            <a:endCxn id="68" idx="7"/>
          </p:cNvCxnSpPr>
          <p:nvPr/>
        </p:nvCxnSpPr>
        <p:spPr>
          <a:xfrm flipV="1">
            <a:off x="6717834" y="2594345"/>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Flowchart: Connector 69">
            <a:extLst>
              <a:ext uri="{FF2B5EF4-FFF2-40B4-BE49-F238E27FC236}">
                <a16:creationId xmlns:a16="http://schemas.microsoft.com/office/drawing/2014/main" id="{A673D19E-2705-1AB9-FC1D-727511A89400}"/>
              </a:ext>
            </a:extLst>
          </p:cNvPr>
          <p:cNvSpPr/>
          <p:nvPr/>
        </p:nvSpPr>
        <p:spPr>
          <a:xfrm>
            <a:off x="6686525" y="3388028"/>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71" name="Straight Connector 70">
            <a:extLst>
              <a:ext uri="{FF2B5EF4-FFF2-40B4-BE49-F238E27FC236}">
                <a16:creationId xmlns:a16="http://schemas.microsoft.com/office/drawing/2014/main" id="{986653AA-4F67-675F-2ABD-A7B2DF651DC8}"/>
              </a:ext>
            </a:extLst>
          </p:cNvPr>
          <p:cNvCxnSpPr>
            <a:stCxn id="70" idx="3"/>
            <a:endCxn id="70" idx="7"/>
          </p:cNvCxnSpPr>
          <p:nvPr/>
        </p:nvCxnSpPr>
        <p:spPr>
          <a:xfrm flipV="1">
            <a:off x="6724003" y="3424785"/>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8177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Water System Diagram #2</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grpSp>
        <p:nvGrpSpPr>
          <p:cNvPr id="16" name="Group 15"/>
          <p:cNvGrpSpPr/>
          <p:nvPr/>
        </p:nvGrpSpPr>
        <p:grpSpPr>
          <a:xfrm>
            <a:off x="4220498" y="1820203"/>
            <a:ext cx="1000307" cy="886317"/>
            <a:chOff x="2460580" y="2219270"/>
            <a:chExt cx="1000307" cy="886317"/>
          </a:xfrm>
        </p:grpSpPr>
        <p:sp>
          <p:nvSpPr>
            <p:cNvPr id="17" name="Diamond 16"/>
            <p:cNvSpPr/>
            <p:nvPr/>
          </p:nvSpPr>
          <p:spPr>
            <a:xfrm>
              <a:off x="2460580" y="2219270"/>
              <a:ext cx="1000307" cy="677375"/>
            </a:xfrm>
            <a:prstGeom prst="diamond">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b="1" dirty="0">
                  <a:solidFill>
                    <a:schemeClr val="tx1"/>
                  </a:solidFill>
                </a:rPr>
                <a:t>ROWPU</a:t>
              </a:r>
            </a:p>
          </p:txBody>
        </p:sp>
        <p:sp>
          <p:nvSpPr>
            <p:cNvPr id="18" name="TextBox 17"/>
            <p:cNvSpPr txBox="1"/>
            <p:nvPr/>
          </p:nvSpPr>
          <p:spPr>
            <a:xfrm>
              <a:off x="2713799" y="2874755"/>
              <a:ext cx="559769" cy="230832"/>
            </a:xfrm>
            <a:prstGeom prst="rect">
              <a:avLst/>
            </a:prstGeom>
            <a:noFill/>
          </p:spPr>
          <p:txBody>
            <a:bodyPr wrap="none" rtlCol="0" anchor="ctr">
              <a:spAutoFit/>
            </a:bodyPr>
            <a:lstStyle/>
            <a:p>
              <a:pPr algn="ctr"/>
              <a:r>
                <a:rPr lang="en-US" sz="900" dirty="0"/>
                <a:t>ROWPU</a:t>
              </a:r>
            </a:p>
          </p:txBody>
        </p:sp>
      </p:grpSp>
      <p:sp>
        <p:nvSpPr>
          <p:cNvPr id="19" name="Rectangle 18"/>
          <p:cNvSpPr/>
          <p:nvPr/>
        </p:nvSpPr>
        <p:spPr>
          <a:xfrm>
            <a:off x="1951668" y="1245504"/>
            <a:ext cx="4989635" cy="2783708"/>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4350445" y="4234636"/>
            <a:ext cx="1117996" cy="261610"/>
          </a:xfrm>
          <a:prstGeom prst="rect">
            <a:avLst/>
          </a:prstGeom>
          <a:noFill/>
        </p:spPr>
        <p:txBody>
          <a:bodyPr wrap="square" rtlCol="0">
            <a:spAutoFit/>
          </a:bodyPr>
          <a:lstStyle/>
          <a:p>
            <a:pPr algn="ctr"/>
            <a:r>
              <a:rPr lang="en-US" sz="1100" b="1" dirty="0">
                <a:solidFill>
                  <a:schemeClr val="accent6">
                    <a:lumMod val="75000"/>
                  </a:schemeClr>
                </a:solidFill>
              </a:rPr>
              <a:t>Water System 2</a:t>
            </a:r>
          </a:p>
        </p:txBody>
      </p:sp>
      <p:grpSp>
        <p:nvGrpSpPr>
          <p:cNvPr id="21" name="Group 20"/>
          <p:cNvGrpSpPr/>
          <p:nvPr/>
        </p:nvGrpSpPr>
        <p:grpSpPr>
          <a:xfrm>
            <a:off x="2133772" y="1830362"/>
            <a:ext cx="937405" cy="855069"/>
            <a:chOff x="718866" y="1881180"/>
            <a:chExt cx="937405" cy="855069"/>
          </a:xfrm>
        </p:grpSpPr>
        <p:grpSp>
          <p:nvGrpSpPr>
            <p:cNvPr id="22" name="Group 21"/>
            <p:cNvGrpSpPr/>
            <p:nvPr/>
          </p:nvGrpSpPr>
          <p:grpSpPr>
            <a:xfrm>
              <a:off x="718866" y="1881180"/>
              <a:ext cx="937405" cy="663600"/>
              <a:chOff x="718866" y="1881180"/>
              <a:chExt cx="937405" cy="663600"/>
            </a:xfrm>
          </p:grpSpPr>
          <p:sp>
            <p:nvSpPr>
              <p:cNvPr id="24" name="Isosceles Triangle 23"/>
              <p:cNvSpPr/>
              <p:nvPr/>
            </p:nvSpPr>
            <p:spPr>
              <a:xfrm>
                <a:off x="718866" y="1881180"/>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GW</a:t>
                </a:r>
              </a:p>
            </p:txBody>
          </p:sp>
          <p:sp>
            <p:nvSpPr>
              <p:cNvPr id="25" name="Flowchart: Summing Junction 24"/>
              <p:cNvSpPr/>
              <p:nvPr/>
            </p:nvSpPr>
            <p:spPr>
              <a:xfrm>
                <a:off x="1072548" y="200951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p:cNvSpPr txBox="1"/>
            <p:nvPr/>
          </p:nvSpPr>
          <p:spPr>
            <a:xfrm>
              <a:off x="769999" y="2505417"/>
              <a:ext cx="837089" cy="230832"/>
            </a:xfrm>
            <a:prstGeom prst="rect">
              <a:avLst/>
            </a:prstGeom>
            <a:noFill/>
          </p:spPr>
          <p:txBody>
            <a:bodyPr wrap="none" rtlCol="0" anchor="ctr">
              <a:spAutoFit/>
            </a:bodyPr>
            <a:lstStyle/>
            <a:p>
              <a:pPr algn="ctr"/>
              <a:r>
                <a:rPr lang="en-US" sz="900" dirty="0"/>
                <a:t>Alpha Well #1</a:t>
              </a:r>
            </a:p>
          </p:txBody>
        </p:sp>
      </p:grpSp>
      <p:sp>
        <p:nvSpPr>
          <p:cNvPr id="27" name="Rectangle 26"/>
          <p:cNvSpPr/>
          <p:nvPr/>
        </p:nvSpPr>
        <p:spPr>
          <a:xfrm>
            <a:off x="5545156" y="1341313"/>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BK</a:t>
            </a:r>
          </a:p>
        </p:txBody>
      </p:sp>
      <p:sp>
        <p:nvSpPr>
          <p:cNvPr id="30" name="Rectangle 29"/>
          <p:cNvSpPr/>
          <p:nvPr/>
        </p:nvSpPr>
        <p:spPr>
          <a:xfrm>
            <a:off x="5545156" y="2186762"/>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DFAC</a:t>
            </a:r>
          </a:p>
        </p:txBody>
      </p:sp>
      <p:sp>
        <p:nvSpPr>
          <p:cNvPr id="32" name="Rectangle 31"/>
          <p:cNvSpPr/>
          <p:nvPr/>
        </p:nvSpPr>
        <p:spPr>
          <a:xfrm>
            <a:off x="1771317" y="1697979"/>
            <a:ext cx="2268048" cy="3547355"/>
          </a:xfrm>
          <a:prstGeom prst="rect">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7313372" y="2502864"/>
            <a:ext cx="1153802" cy="261610"/>
          </a:xfrm>
          <a:prstGeom prst="rect">
            <a:avLst/>
          </a:prstGeom>
          <a:noFill/>
        </p:spPr>
        <p:txBody>
          <a:bodyPr wrap="square" rtlCol="0">
            <a:spAutoFit/>
          </a:bodyPr>
          <a:lstStyle/>
          <a:p>
            <a:pPr algn="ctr"/>
            <a:r>
              <a:rPr lang="en-US" sz="1100" b="1" dirty="0">
                <a:solidFill>
                  <a:srgbClr val="00B0F0"/>
                </a:solidFill>
              </a:rPr>
              <a:t>Water System 1</a:t>
            </a:r>
          </a:p>
        </p:txBody>
      </p:sp>
      <p:cxnSp>
        <p:nvCxnSpPr>
          <p:cNvPr id="39" name="Straight Arrow Connector 38"/>
          <p:cNvCxnSpPr>
            <a:stCxn id="24" idx="5"/>
            <a:endCxn id="17" idx="1"/>
          </p:cNvCxnSpPr>
          <p:nvPr/>
        </p:nvCxnSpPr>
        <p:spPr>
          <a:xfrm flipV="1">
            <a:off x="2836824" y="2158891"/>
            <a:ext cx="1383672" cy="327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23" idx="2"/>
            <a:endCxn id="36" idx="0"/>
          </p:cNvCxnSpPr>
          <p:nvPr/>
        </p:nvCxnSpPr>
        <p:spPr>
          <a:xfrm flipH="1">
            <a:off x="2594550" y="2685431"/>
            <a:ext cx="8898" cy="146787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36" idx="6"/>
            <a:endCxn id="46" idx="1"/>
          </p:cNvCxnSpPr>
          <p:nvPr/>
        </p:nvCxnSpPr>
        <p:spPr>
          <a:xfrm>
            <a:off x="2945357" y="4524955"/>
            <a:ext cx="274824" cy="398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Elbow Connector 49"/>
          <p:cNvCxnSpPr>
            <a:stCxn id="17" idx="3"/>
            <a:endCxn id="27" idx="1"/>
          </p:cNvCxnSpPr>
          <p:nvPr/>
        </p:nvCxnSpPr>
        <p:spPr>
          <a:xfrm flipV="1">
            <a:off x="5220805" y="1625514"/>
            <a:ext cx="324351" cy="533377"/>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17" idx="3"/>
            <a:endCxn id="30" idx="1"/>
          </p:cNvCxnSpPr>
          <p:nvPr/>
        </p:nvCxnSpPr>
        <p:spPr>
          <a:xfrm>
            <a:off x="5220805" y="2158889"/>
            <a:ext cx="324351" cy="312072"/>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1617202" y="1069899"/>
            <a:ext cx="5524433" cy="4306142"/>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Arrow Connector 66"/>
          <p:cNvCxnSpPr>
            <a:cxnSpLocks/>
            <a:stCxn id="38" idx="1"/>
            <a:endCxn id="19" idx="3"/>
          </p:cNvCxnSpPr>
          <p:nvPr/>
        </p:nvCxnSpPr>
        <p:spPr>
          <a:xfrm flipH="1">
            <a:off x="6941303" y="2633671"/>
            <a:ext cx="372071" cy="3689"/>
          </a:xfrm>
          <a:prstGeom prst="straightConnector1">
            <a:avLst/>
          </a:prstGeom>
          <a:ln w="127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20" idx="0"/>
            <a:endCxn id="32" idx="3"/>
          </p:cNvCxnSpPr>
          <p:nvPr/>
        </p:nvCxnSpPr>
        <p:spPr>
          <a:xfrm flipH="1" flipV="1">
            <a:off x="4039365" y="3471657"/>
            <a:ext cx="870078" cy="762981"/>
          </a:xfrm>
          <a:prstGeom prst="straightConnector1">
            <a:avLst/>
          </a:prstGeom>
          <a:ln w="127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00907" y="1909584"/>
            <a:ext cx="1022635" cy="430887"/>
          </a:xfrm>
          <a:prstGeom prst="rect">
            <a:avLst/>
          </a:prstGeom>
          <a:noFill/>
        </p:spPr>
        <p:txBody>
          <a:bodyPr wrap="square" rtlCol="0">
            <a:spAutoFit/>
          </a:bodyPr>
          <a:lstStyle/>
          <a:p>
            <a:pPr algn="ctr"/>
            <a:r>
              <a:rPr lang="en-US" sz="1100" b="1" dirty="0">
                <a:solidFill>
                  <a:schemeClr val="accent2"/>
                </a:solidFill>
              </a:rPr>
              <a:t>Base Camp Boundary</a:t>
            </a:r>
          </a:p>
        </p:txBody>
      </p:sp>
      <p:cxnSp>
        <p:nvCxnSpPr>
          <p:cNvPr id="47" name="Elbow Connector 46"/>
          <p:cNvCxnSpPr>
            <a:cxnSpLocks/>
            <a:stCxn id="55" idx="2"/>
            <a:endCxn id="65" idx="1"/>
          </p:cNvCxnSpPr>
          <p:nvPr/>
        </p:nvCxnSpPr>
        <p:spPr>
          <a:xfrm rot="16200000" flipH="1">
            <a:off x="873463" y="2479232"/>
            <a:ext cx="882501" cy="604977"/>
          </a:xfrm>
          <a:prstGeom prst="bentConnector2">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9" name="Rounded Rectangle 58"/>
          <p:cNvSpPr/>
          <p:nvPr/>
        </p:nvSpPr>
        <p:spPr>
          <a:xfrm>
            <a:off x="2184905" y="5554688"/>
            <a:ext cx="6516413" cy="105126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Commentary</a:t>
            </a:r>
          </a:p>
          <a:p>
            <a:r>
              <a:rPr lang="en-US" sz="1000" dirty="0">
                <a:solidFill>
                  <a:schemeClr val="tx1"/>
                </a:solidFill>
              </a:rPr>
              <a:t>While there is one diagram here, for the purposes of DOEHRS-IH documentation there are two (2) water systems at the base camp. Both systems share the same source of water, a ground water well. Note that both water systems can be drawn together as shown here, and that in this example all elements of both water systems are physically located within the boundaries of the base camp. Also, note within water system 1, how to show a water container being used directly next to a point of use.</a:t>
            </a:r>
          </a:p>
        </p:txBody>
      </p:sp>
      <p:cxnSp>
        <p:nvCxnSpPr>
          <p:cNvPr id="62" name="Elbow Connector 61"/>
          <p:cNvCxnSpPr>
            <a:stCxn id="18" idx="2"/>
            <a:endCxn id="60" idx="2"/>
          </p:cNvCxnSpPr>
          <p:nvPr/>
        </p:nvCxnSpPr>
        <p:spPr>
          <a:xfrm rot="16200000" flipH="1">
            <a:off x="4761193" y="2698927"/>
            <a:ext cx="666773" cy="681954"/>
          </a:xfrm>
          <a:prstGeom prst="bentConnector2">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nvGrpSpPr>
          <p:cNvPr id="79" name="Group 78"/>
          <p:cNvGrpSpPr/>
          <p:nvPr/>
        </p:nvGrpSpPr>
        <p:grpSpPr>
          <a:xfrm>
            <a:off x="5382980" y="3001642"/>
            <a:ext cx="1342903" cy="947758"/>
            <a:chOff x="5382978" y="3075212"/>
            <a:chExt cx="1342903" cy="947758"/>
          </a:xfrm>
        </p:grpSpPr>
        <p:grpSp>
          <p:nvGrpSpPr>
            <p:cNvPr id="58" name="Group 57"/>
            <p:cNvGrpSpPr/>
            <p:nvPr/>
          </p:nvGrpSpPr>
          <p:grpSpPr>
            <a:xfrm>
              <a:off x="5382978" y="3075212"/>
              <a:ext cx="840295" cy="947758"/>
              <a:chOff x="3993544" y="4467244"/>
              <a:chExt cx="840295" cy="947758"/>
            </a:xfrm>
          </p:grpSpPr>
          <p:sp>
            <p:nvSpPr>
              <p:cNvPr id="60" name="Flowchart: Connector 59"/>
              <p:cNvSpPr/>
              <p:nvPr/>
            </p:nvSpPr>
            <p:spPr>
              <a:xfrm>
                <a:off x="4046120" y="4467244"/>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BUF</a:t>
                </a:r>
              </a:p>
            </p:txBody>
          </p:sp>
          <p:sp>
            <p:nvSpPr>
              <p:cNvPr id="61" name="TextBox 60"/>
              <p:cNvSpPr txBox="1"/>
              <p:nvPr/>
            </p:nvSpPr>
            <p:spPr>
              <a:xfrm>
                <a:off x="3993544" y="5184170"/>
                <a:ext cx="840295" cy="230832"/>
              </a:xfrm>
              <a:prstGeom prst="rect">
                <a:avLst/>
              </a:prstGeom>
              <a:noFill/>
            </p:spPr>
            <p:txBody>
              <a:bodyPr wrap="none" rtlCol="0" anchor="ctr">
                <a:spAutoFit/>
              </a:bodyPr>
              <a:lstStyle/>
              <a:p>
                <a:pPr algn="ctr"/>
                <a:r>
                  <a:rPr lang="en-US" sz="900" dirty="0"/>
                  <a:t>Water Buffalo</a:t>
                </a:r>
              </a:p>
            </p:txBody>
          </p:sp>
        </p:grpSp>
        <p:sp>
          <p:nvSpPr>
            <p:cNvPr id="66" name="Rectangle 65"/>
            <p:cNvSpPr/>
            <p:nvPr/>
          </p:nvSpPr>
          <p:spPr>
            <a:xfrm>
              <a:off x="6136408" y="3157415"/>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AS</a:t>
              </a:r>
            </a:p>
          </p:txBody>
        </p:sp>
      </p:grpSp>
      <p:grpSp>
        <p:nvGrpSpPr>
          <p:cNvPr id="78" name="Group 77">
            <a:extLst>
              <a:ext uri="{FF2B5EF4-FFF2-40B4-BE49-F238E27FC236}">
                <a16:creationId xmlns:a16="http://schemas.microsoft.com/office/drawing/2014/main" id="{F78AFD3F-8657-49D3-9579-2772D46EB04D}"/>
              </a:ext>
            </a:extLst>
          </p:cNvPr>
          <p:cNvGrpSpPr/>
          <p:nvPr/>
        </p:nvGrpSpPr>
        <p:grpSpPr>
          <a:xfrm>
            <a:off x="126818" y="5313782"/>
            <a:ext cx="1084521" cy="1271048"/>
            <a:chOff x="550257" y="4619123"/>
            <a:chExt cx="1084521" cy="1271048"/>
          </a:xfrm>
          <a:solidFill>
            <a:schemeClr val="accent4">
              <a:lumMod val="20000"/>
              <a:lumOff val="80000"/>
            </a:schemeClr>
          </a:solidFill>
        </p:grpSpPr>
        <p:sp>
          <p:nvSpPr>
            <p:cNvPr id="80" name="Rectangle 79">
              <a:extLst>
                <a:ext uri="{FF2B5EF4-FFF2-40B4-BE49-F238E27FC236}">
                  <a16:creationId xmlns:a16="http://schemas.microsoft.com/office/drawing/2014/main" id="{37D6722B-F70F-429C-AE95-C4070701B5ED}"/>
                </a:ext>
              </a:extLst>
            </p:cNvPr>
            <p:cNvSpPr/>
            <p:nvPr/>
          </p:nvSpPr>
          <p:spPr>
            <a:xfrm>
              <a:off x="550257" y="4619123"/>
              <a:ext cx="1084521" cy="12710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92F554AB-CBAF-4AE2-BED1-1A41F9ACC5D5}"/>
                </a:ext>
              </a:extLst>
            </p:cNvPr>
            <p:cNvSpPr txBox="1"/>
            <p:nvPr/>
          </p:nvSpPr>
          <p:spPr>
            <a:xfrm>
              <a:off x="890870" y="5269503"/>
              <a:ext cx="715459" cy="230832"/>
            </a:xfrm>
            <a:prstGeom prst="rect">
              <a:avLst/>
            </a:prstGeom>
            <a:grpFill/>
          </p:spPr>
          <p:txBody>
            <a:bodyPr wrap="square" rtlCol="0" anchor="ctr">
              <a:spAutoFit/>
            </a:bodyPr>
            <a:lstStyle/>
            <a:p>
              <a:r>
                <a:rPr lang="en-US" sz="900" dirty="0"/>
                <a:t>Disinfected</a:t>
              </a:r>
            </a:p>
          </p:txBody>
        </p:sp>
        <p:sp>
          <p:nvSpPr>
            <p:cNvPr id="82" name="Flowchart: Summing Junction 81">
              <a:extLst>
                <a:ext uri="{FF2B5EF4-FFF2-40B4-BE49-F238E27FC236}">
                  <a16:creationId xmlns:a16="http://schemas.microsoft.com/office/drawing/2014/main" id="{2971AFA8-131F-4080-B28E-B34C84676621}"/>
                </a:ext>
              </a:extLst>
            </p:cNvPr>
            <p:cNvSpPr/>
            <p:nvPr/>
          </p:nvSpPr>
          <p:spPr>
            <a:xfrm>
              <a:off x="638576" y="493486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lowchart: Connector 82">
              <a:extLst>
                <a:ext uri="{FF2B5EF4-FFF2-40B4-BE49-F238E27FC236}">
                  <a16:creationId xmlns:a16="http://schemas.microsoft.com/office/drawing/2014/main" id="{23BE2815-90AB-4617-8B0B-1E9AFF5DE5FA}"/>
                </a:ext>
              </a:extLst>
            </p:cNvPr>
            <p:cNvSpPr/>
            <p:nvPr/>
          </p:nvSpPr>
          <p:spPr>
            <a:xfrm>
              <a:off x="635090" y="557159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grpSp>
          <p:nvGrpSpPr>
            <p:cNvPr id="84" name="Group 83">
              <a:extLst>
                <a:ext uri="{FF2B5EF4-FFF2-40B4-BE49-F238E27FC236}">
                  <a16:creationId xmlns:a16="http://schemas.microsoft.com/office/drawing/2014/main" id="{BBF6771F-E0B0-4E37-9440-1FB51E8E4481}"/>
                </a:ext>
              </a:extLst>
            </p:cNvPr>
            <p:cNvGrpSpPr/>
            <p:nvPr/>
          </p:nvGrpSpPr>
          <p:grpSpPr>
            <a:xfrm>
              <a:off x="635090" y="5245657"/>
              <a:ext cx="255916" cy="250995"/>
              <a:chOff x="2321483" y="5493137"/>
              <a:chExt cx="255916" cy="250995"/>
            </a:xfrm>
            <a:grpFill/>
          </p:grpSpPr>
          <p:sp>
            <p:nvSpPr>
              <p:cNvPr id="88" name="Flowchart: Connector 87">
                <a:extLst>
                  <a:ext uri="{FF2B5EF4-FFF2-40B4-BE49-F238E27FC236}">
                    <a16:creationId xmlns:a16="http://schemas.microsoft.com/office/drawing/2014/main" id="{6629E219-467A-489A-841A-13F615A5F407}"/>
                  </a:ext>
                </a:extLst>
              </p:cNvPr>
              <p:cNvSpPr/>
              <p:nvPr/>
            </p:nvSpPr>
            <p:spPr>
              <a:xfrm>
                <a:off x="2321483" y="549313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89" name="Straight Connector 88">
                <a:extLst>
                  <a:ext uri="{FF2B5EF4-FFF2-40B4-BE49-F238E27FC236}">
                    <a16:creationId xmlns:a16="http://schemas.microsoft.com/office/drawing/2014/main" id="{FACDB69D-3F5E-4F45-B32D-4182E16C5395}"/>
                  </a:ext>
                </a:extLst>
              </p:cNvPr>
              <p:cNvCxnSpPr>
                <a:stCxn id="88" idx="3"/>
                <a:endCxn id="88" idx="7"/>
              </p:cNvCxnSpPr>
              <p:nvPr/>
            </p:nvCxnSpPr>
            <p:spPr>
              <a:xfrm flipV="1">
                <a:off x="2358961" y="5529894"/>
                <a:ext cx="180960" cy="177481"/>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5" name="TextBox 84">
              <a:extLst>
                <a:ext uri="{FF2B5EF4-FFF2-40B4-BE49-F238E27FC236}">
                  <a16:creationId xmlns:a16="http://schemas.microsoft.com/office/drawing/2014/main" id="{C0940B1D-9410-4738-A51B-DA803674F8ED}"/>
                </a:ext>
              </a:extLst>
            </p:cNvPr>
            <p:cNvSpPr txBox="1"/>
            <p:nvPr/>
          </p:nvSpPr>
          <p:spPr>
            <a:xfrm>
              <a:off x="565943" y="4645853"/>
              <a:ext cx="1068534" cy="230832"/>
            </a:xfrm>
            <a:prstGeom prst="rect">
              <a:avLst/>
            </a:prstGeom>
            <a:grpFill/>
          </p:spPr>
          <p:txBody>
            <a:bodyPr wrap="square" rtlCol="0" anchor="ctr">
              <a:spAutoFit/>
            </a:bodyPr>
            <a:lstStyle/>
            <a:p>
              <a:r>
                <a:rPr lang="en-US" sz="900" b="1" dirty="0"/>
                <a:t>Water Quality:</a:t>
              </a:r>
            </a:p>
          </p:txBody>
        </p:sp>
        <p:sp>
          <p:nvSpPr>
            <p:cNvPr id="86" name="TextBox 85">
              <a:extLst>
                <a:ext uri="{FF2B5EF4-FFF2-40B4-BE49-F238E27FC236}">
                  <a16:creationId xmlns:a16="http://schemas.microsoft.com/office/drawing/2014/main" id="{6E45D605-9687-4F7B-93FC-7BC27325D6A9}"/>
                </a:ext>
              </a:extLst>
            </p:cNvPr>
            <p:cNvSpPr txBox="1"/>
            <p:nvPr/>
          </p:nvSpPr>
          <p:spPr>
            <a:xfrm>
              <a:off x="885178" y="4939880"/>
              <a:ext cx="726841" cy="230832"/>
            </a:xfrm>
            <a:prstGeom prst="rect">
              <a:avLst/>
            </a:prstGeom>
            <a:grpFill/>
          </p:spPr>
          <p:txBody>
            <a:bodyPr wrap="square" rtlCol="0" anchor="ctr">
              <a:spAutoFit/>
            </a:bodyPr>
            <a:lstStyle/>
            <a:p>
              <a:r>
                <a:rPr lang="en-US" sz="900" dirty="0"/>
                <a:t>Untreated</a:t>
              </a:r>
            </a:p>
          </p:txBody>
        </p:sp>
        <p:sp>
          <p:nvSpPr>
            <p:cNvPr id="87" name="TextBox 86">
              <a:extLst>
                <a:ext uri="{FF2B5EF4-FFF2-40B4-BE49-F238E27FC236}">
                  <a16:creationId xmlns:a16="http://schemas.microsoft.com/office/drawing/2014/main" id="{44987459-3153-40E7-9FF9-B64128C48668}"/>
                </a:ext>
              </a:extLst>
            </p:cNvPr>
            <p:cNvSpPr txBox="1"/>
            <p:nvPr/>
          </p:nvSpPr>
          <p:spPr>
            <a:xfrm>
              <a:off x="906535" y="5581678"/>
              <a:ext cx="727942" cy="230832"/>
            </a:xfrm>
            <a:prstGeom prst="rect">
              <a:avLst/>
            </a:prstGeom>
            <a:grpFill/>
          </p:spPr>
          <p:txBody>
            <a:bodyPr wrap="square" rtlCol="0" anchor="ctr">
              <a:spAutoFit/>
            </a:bodyPr>
            <a:lstStyle/>
            <a:p>
              <a:r>
                <a:rPr lang="en-US" sz="900" dirty="0"/>
                <a:t>Treated  </a:t>
              </a:r>
            </a:p>
          </p:txBody>
        </p:sp>
      </p:grpSp>
      <p:sp>
        <p:nvSpPr>
          <p:cNvPr id="90" name="Rounded Rectangle 58">
            <a:extLst>
              <a:ext uri="{FF2B5EF4-FFF2-40B4-BE49-F238E27FC236}">
                <a16:creationId xmlns:a16="http://schemas.microsoft.com/office/drawing/2014/main" id="{37647FDF-51B6-4038-8EC5-D855C692940C}"/>
              </a:ext>
            </a:extLst>
          </p:cNvPr>
          <p:cNvSpPr/>
          <p:nvPr/>
        </p:nvSpPr>
        <p:spPr>
          <a:xfrm>
            <a:off x="7244384" y="4132689"/>
            <a:ext cx="1402137" cy="124375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b="1" dirty="0">
                <a:solidFill>
                  <a:schemeClr val="tx1"/>
                </a:solidFill>
              </a:rPr>
              <a:t>Note:</a:t>
            </a:r>
          </a:p>
          <a:p>
            <a:r>
              <a:rPr lang="en-US" sz="800" dirty="0">
                <a:solidFill>
                  <a:schemeClr val="tx1"/>
                </a:solidFill>
              </a:rPr>
              <a:t>Adding base camp and water system boundaries to a diagram is optional.  They have been added in this series of examples in order to facilitate discussion.</a:t>
            </a:r>
          </a:p>
        </p:txBody>
      </p:sp>
      <p:grpSp>
        <p:nvGrpSpPr>
          <p:cNvPr id="11" name="Group 10">
            <a:extLst>
              <a:ext uri="{FF2B5EF4-FFF2-40B4-BE49-F238E27FC236}">
                <a16:creationId xmlns:a16="http://schemas.microsoft.com/office/drawing/2014/main" id="{1C8360F4-2E27-218C-97B0-DA769C0244EC}"/>
              </a:ext>
            </a:extLst>
          </p:cNvPr>
          <p:cNvGrpSpPr/>
          <p:nvPr/>
        </p:nvGrpSpPr>
        <p:grpSpPr>
          <a:xfrm>
            <a:off x="3220183" y="4259341"/>
            <a:ext cx="635479" cy="778521"/>
            <a:chOff x="3220183" y="4259341"/>
            <a:chExt cx="635479" cy="778521"/>
          </a:xfrm>
        </p:grpSpPr>
        <p:grpSp>
          <p:nvGrpSpPr>
            <p:cNvPr id="41" name="Group 40"/>
            <p:cNvGrpSpPr/>
            <p:nvPr/>
          </p:nvGrpSpPr>
          <p:grpSpPr>
            <a:xfrm>
              <a:off x="3220183" y="4259341"/>
              <a:ext cx="635479" cy="778521"/>
              <a:chOff x="7196177" y="3567072"/>
              <a:chExt cx="635479" cy="778521"/>
            </a:xfrm>
          </p:grpSpPr>
          <p:grpSp>
            <p:nvGrpSpPr>
              <p:cNvPr id="43" name="Group 42"/>
              <p:cNvGrpSpPr/>
              <p:nvPr/>
            </p:nvGrpSpPr>
            <p:grpSpPr>
              <a:xfrm>
                <a:off x="7196177" y="3567072"/>
                <a:ext cx="635479" cy="589427"/>
                <a:chOff x="5581291" y="3717919"/>
                <a:chExt cx="983411" cy="999563"/>
              </a:xfrm>
            </p:grpSpPr>
            <p:sp>
              <p:nvSpPr>
                <p:cNvPr id="45" name="Rectangle 44"/>
                <p:cNvSpPr/>
                <p:nvPr/>
              </p:nvSpPr>
              <p:spPr>
                <a:xfrm>
                  <a:off x="5650302" y="380308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46" name="Rectangle 45"/>
                <p:cNvSpPr/>
                <p:nvPr/>
              </p:nvSpPr>
              <p:spPr>
                <a:xfrm>
                  <a:off x="5581291" y="3717919"/>
                  <a:ext cx="914400" cy="914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   SH-LT</a:t>
                  </a:r>
                </a:p>
              </p:txBody>
            </p:sp>
          </p:grpSp>
          <p:sp>
            <p:nvSpPr>
              <p:cNvPr id="44" name="TextBox 43"/>
              <p:cNvSpPr txBox="1"/>
              <p:nvPr/>
            </p:nvSpPr>
            <p:spPr>
              <a:xfrm>
                <a:off x="7273161" y="4114761"/>
                <a:ext cx="526106" cy="230832"/>
              </a:xfrm>
              <a:prstGeom prst="rect">
                <a:avLst/>
              </a:prstGeom>
              <a:noFill/>
            </p:spPr>
            <p:txBody>
              <a:bodyPr wrap="none" rtlCol="0" anchor="ctr">
                <a:spAutoFit/>
              </a:bodyPr>
              <a:lstStyle/>
              <a:p>
                <a:pPr algn="ctr"/>
                <a:r>
                  <a:rPr lang="en-US" sz="900" dirty="0"/>
                  <a:t>3 units </a:t>
                </a:r>
              </a:p>
            </p:txBody>
          </p:sp>
        </p:grpSp>
        <p:grpSp>
          <p:nvGrpSpPr>
            <p:cNvPr id="3" name="Group 2">
              <a:extLst>
                <a:ext uri="{FF2B5EF4-FFF2-40B4-BE49-F238E27FC236}">
                  <a16:creationId xmlns:a16="http://schemas.microsoft.com/office/drawing/2014/main" id="{57FD1598-70BF-75D4-ECEB-EB4A0B0E28F0}"/>
                </a:ext>
              </a:extLst>
            </p:cNvPr>
            <p:cNvGrpSpPr/>
            <p:nvPr/>
          </p:nvGrpSpPr>
          <p:grpSpPr>
            <a:xfrm>
              <a:off x="3387538" y="4322775"/>
              <a:ext cx="255916" cy="250995"/>
              <a:chOff x="-809191" y="3090866"/>
              <a:chExt cx="255916" cy="250995"/>
            </a:xfrm>
          </p:grpSpPr>
          <p:sp>
            <p:nvSpPr>
              <p:cNvPr id="5" name="Flowchart: Connector 4">
                <a:extLst>
                  <a:ext uri="{FF2B5EF4-FFF2-40B4-BE49-F238E27FC236}">
                    <a16:creationId xmlns:a16="http://schemas.microsoft.com/office/drawing/2014/main" id="{EF11A97F-C1FF-8917-33E1-BA7B11B11BC5}"/>
                  </a:ext>
                </a:extLst>
              </p:cNvPr>
              <p:cNvSpPr/>
              <p:nvPr/>
            </p:nvSpPr>
            <p:spPr>
              <a:xfrm>
                <a:off x="-809191" y="3090866"/>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6" name="Straight Connector 5">
                <a:extLst>
                  <a:ext uri="{FF2B5EF4-FFF2-40B4-BE49-F238E27FC236}">
                    <a16:creationId xmlns:a16="http://schemas.microsoft.com/office/drawing/2014/main" id="{56A392CC-6CF4-B921-9BF3-F3D61DFF2B2D}"/>
                  </a:ext>
                </a:extLst>
              </p:cNvPr>
              <p:cNvCxnSpPr>
                <a:stCxn id="5" idx="3"/>
                <a:endCxn id="5" idx="7"/>
              </p:cNvCxnSpPr>
              <p:nvPr/>
            </p:nvCxnSpPr>
            <p:spPr>
              <a:xfrm flipV="1">
                <a:off x="-771713" y="3127623"/>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0" name="Group 9">
            <a:extLst>
              <a:ext uri="{FF2B5EF4-FFF2-40B4-BE49-F238E27FC236}">
                <a16:creationId xmlns:a16="http://schemas.microsoft.com/office/drawing/2014/main" id="{DFC44795-3AC9-1A07-0A86-9CB268C669F2}"/>
              </a:ext>
            </a:extLst>
          </p:cNvPr>
          <p:cNvGrpSpPr/>
          <p:nvPr/>
        </p:nvGrpSpPr>
        <p:grpSpPr>
          <a:xfrm>
            <a:off x="2132250" y="4153308"/>
            <a:ext cx="1003801" cy="1092027"/>
            <a:chOff x="2132250" y="4153308"/>
            <a:chExt cx="1003801" cy="1092027"/>
          </a:xfrm>
        </p:grpSpPr>
        <p:grpSp>
          <p:nvGrpSpPr>
            <p:cNvPr id="33" name="Group 32"/>
            <p:cNvGrpSpPr/>
            <p:nvPr/>
          </p:nvGrpSpPr>
          <p:grpSpPr>
            <a:xfrm>
              <a:off x="2132250" y="4153308"/>
              <a:ext cx="1003801" cy="1092027"/>
              <a:chOff x="3926636" y="3308849"/>
              <a:chExt cx="1003801" cy="1092027"/>
            </a:xfrm>
          </p:grpSpPr>
          <p:sp>
            <p:nvSpPr>
              <p:cNvPr id="36" name="Flowchart: Connector 35"/>
              <p:cNvSpPr/>
              <p:nvPr/>
            </p:nvSpPr>
            <p:spPr>
              <a:xfrm>
                <a:off x="4038130" y="3308849"/>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  COM</a:t>
                </a:r>
              </a:p>
            </p:txBody>
          </p:sp>
          <p:sp>
            <p:nvSpPr>
              <p:cNvPr id="35" name="TextBox 34"/>
              <p:cNvSpPr txBox="1"/>
              <p:nvPr/>
            </p:nvSpPr>
            <p:spPr>
              <a:xfrm>
                <a:off x="3926636" y="4031544"/>
                <a:ext cx="1003801" cy="369332"/>
              </a:xfrm>
              <a:prstGeom prst="rect">
                <a:avLst/>
              </a:prstGeom>
              <a:noFill/>
            </p:spPr>
            <p:txBody>
              <a:bodyPr wrap="none" rtlCol="0" anchor="ctr">
                <a:spAutoFit/>
              </a:bodyPr>
              <a:lstStyle/>
              <a:p>
                <a:pPr algn="ctr"/>
                <a:r>
                  <a:rPr lang="en-US" sz="900" dirty="0"/>
                  <a:t>Disinfected fresh </a:t>
                </a:r>
              </a:p>
              <a:p>
                <a:pPr algn="ctr"/>
                <a:r>
                  <a:rPr lang="en-US" sz="900" dirty="0"/>
                  <a:t>water container</a:t>
                </a:r>
              </a:p>
            </p:txBody>
          </p:sp>
        </p:grpSp>
        <p:grpSp>
          <p:nvGrpSpPr>
            <p:cNvPr id="7" name="Group 6">
              <a:extLst>
                <a:ext uri="{FF2B5EF4-FFF2-40B4-BE49-F238E27FC236}">
                  <a16:creationId xmlns:a16="http://schemas.microsoft.com/office/drawing/2014/main" id="{433D6EE9-C1F1-9BA6-4C2B-303C37CEA0FF}"/>
                </a:ext>
              </a:extLst>
            </p:cNvPr>
            <p:cNvGrpSpPr/>
            <p:nvPr/>
          </p:nvGrpSpPr>
          <p:grpSpPr>
            <a:xfrm>
              <a:off x="2461143" y="4308461"/>
              <a:ext cx="255916" cy="250995"/>
              <a:chOff x="-809191" y="3090866"/>
              <a:chExt cx="255916" cy="250995"/>
            </a:xfrm>
          </p:grpSpPr>
          <p:sp>
            <p:nvSpPr>
              <p:cNvPr id="8" name="Flowchart: Connector 7">
                <a:extLst>
                  <a:ext uri="{FF2B5EF4-FFF2-40B4-BE49-F238E27FC236}">
                    <a16:creationId xmlns:a16="http://schemas.microsoft.com/office/drawing/2014/main" id="{FC7682E8-EEF8-7BC8-A58F-6E952EDA3247}"/>
                  </a:ext>
                </a:extLst>
              </p:cNvPr>
              <p:cNvSpPr/>
              <p:nvPr/>
            </p:nvSpPr>
            <p:spPr>
              <a:xfrm>
                <a:off x="-809191" y="3090866"/>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9" name="Straight Connector 8">
                <a:extLst>
                  <a:ext uri="{FF2B5EF4-FFF2-40B4-BE49-F238E27FC236}">
                    <a16:creationId xmlns:a16="http://schemas.microsoft.com/office/drawing/2014/main" id="{627F6A98-3D05-8C77-32D0-BE95F1FB043A}"/>
                  </a:ext>
                </a:extLst>
              </p:cNvPr>
              <p:cNvCxnSpPr>
                <a:stCxn id="8" idx="3"/>
                <a:endCxn id="8" idx="7"/>
              </p:cNvCxnSpPr>
              <p:nvPr/>
            </p:nvCxnSpPr>
            <p:spPr>
              <a:xfrm flipV="1">
                <a:off x="-771713" y="3127623"/>
                <a:ext cx="180960" cy="177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15850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Water System Diagram #3</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sp>
        <p:nvSpPr>
          <p:cNvPr id="59" name="Rounded Rectangle 58"/>
          <p:cNvSpPr/>
          <p:nvPr/>
        </p:nvSpPr>
        <p:spPr>
          <a:xfrm>
            <a:off x="2049519" y="5590444"/>
            <a:ext cx="6516413" cy="85536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Commentary</a:t>
            </a:r>
          </a:p>
          <a:p>
            <a:r>
              <a:rPr lang="en-US" sz="1000" dirty="0">
                <a:solidFill>
                  <a:schemeClr val="tx1"/>
                </a:solidFill>
              </a:rPr>
              <a:t>In this example, there is one water system and the water source for the system is located outside the boundary of the base camp.  Note that how the water gets from the river to the two ROWPU units is via a pipe or hose, since the connecting lines are solid.</a:t>
            </a:r>
          </a:p>
        </p:txBody>
      </p:sp>
      <p:grpSp>
        <p:nvGrpSpPr>
          <p:cNvPr id="56" name="Group 55"/>
          <p:cNvGrpSpPr/>
          <p:nvPr/>
        </p:nvGrpSpPr>
        <p:grpSpPr>
          <a:xfrm>
            <a:off x="3429938" y="2104063"/>
            <a:ext cx="1000307" cy="886317"/>
            <a:chOff x="2460580" y="2219270"/>
            <a:chExt cx="1000307" cy="886317"/>
          </a:xfrm>
        </p:grpSpPr>
        <p:sp>
          <p:nvSpPr>
            <p:cNvPr id="57" name="Diamond 56"/>
            <p:cNvSpPr/>
            <p:nvPr/>
          </p:nvSpPr>
          <p:spPr>
            <a:xfrm>
              <a:off x="2460580" y="2219270"/>
              <a:ext cx="1000307" cy="677375"/>
            </a:xfrm>
            <a:prstGeom prst="diamond">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700" b="1" dirty="0">
                  <a:solidFill>
                    <a:prstClr val="black"/>
                  </a:solidFill>
                  <a:latin typeface="Calibri" panose="020F0502020204030204"/>
                </a:rPr>
                <a:t>ROWPU</a:t>
              </a:r>
            </a:p>
          </p:txBody>
        </p:sp>
        <p:sp>
          <p:nvSpPr>
            <p:cNvPr id="58" name="TextBox 57"/>
            <p:cNvSpPr txBox="1"/>
            <p:nvPr/>
          </p:nvSpPr>
          <p:spPr>
            <a:xfrm>
              <a:off x="2713799" y="2874755"/>
              <a:ext cx="559769" cy="230832"/>
            </a:xfrm>
            <a:prstGeom prst="rect">
              <a:avLst/>
            </a:prstGeom>
            <a:noFill/>
          </p:spPr>
          <p:txBody>
            <a:bodyPr wrap="none" rtlCol="0" anchor="ctr">
              <a:spAutoFit/>
            </a:bodyPr>
            <a:lstStyle/>
            <a:p>
              <a:pPr algn="ctr"/>
              <a:r>
                <a:rPr lang="en-US" sz="900" dirty="0"/>
                <a:t>ROWPU</a:t>
              </a:r>
            </a:p>
          </p:txBody>
        </p:sp>
      </p:grpSp>
      <p:grpSp>
        <p:nvGrpSpPr>
          <p:cNvPr id="60" name="Group 59"/>
          <p:cNvGrpSpPr/>
          <p:nvPr/>
        </p:nvGrpSpPr>
        <p:grpSpPr>
          <a:xfrm>
            <a:off x="2050127" y="2853646"/>
            <a:ext cx="937405" cy="855069"/>
            <a:chOff x="718866" y="1881180"/>
            <a:chExt cx="937405" cy="855069"/>
          </a:xfrm>
        </p:grpSpPr>
        <p:grpSp>
          <p:nvGrpSpPr>
            <p:cNvPr id="61" name="Group 60"/>
            <p:cNvGrpSpPr/>
            <p:nvPr/>
          </p:nvGrpSpPr>
          <p:grpSpPr>
            <a:xfrm>
              <a:off x="718866" y="1881180"/>
              <a:ext cx="937405" cy="663600"/>
              <a:chOff x="718866" y="1881180"/>
              <a:chExt cx="937405" cy="663600"/>
            </a:xfrm>
          </p:grpSpPr>
          <p:sp>
            <p:nvSpPr>
              <p:cNvPr id="63" name="Isosceles Triangle 62"/>
              <p:cNvSpPr/>
              <p:nvPr/>
            </p:nvSpPr>
            <p:spPr>
              <a:xfrm>
                <a:off x="718866" y="1881180"/>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SW</a:t>
                </a:r>
              </a:p>
            </p:txBody>
          </p:sp>
          <p:sp>
            <p:nvSpPr>
              <p:cNvPr id="64" name="Flowchart: Summing Junction 63"/>
              <p:cNvSpPr/>
              <p:nvPr/>
            </p:nvSpPr>
            <p:spPr>
              <a:xfrm>
                <a:off x="1072548" y="200951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TextBox 61"/>
            <p:cNvSpPr txBox="1"/>
            <p:nvPr/>
          </p:nvSpPr>
          <p:spPr>
            <a:xfrm>
              <a:off x="798054" y="2505417"/>
              <a:ext cx="780983" cy="230832"/>
            </a:xfrm>
            <a:prstGeom prst="rect">
              <a:avLst/>
            </a:prstGeom>
            <a:noFill/>
          </p:spPr>
          <p:txBody>
            <a:bodyPr wrap="none" rtlCol="0" anchor="ctr">
              <a:spAutoFit/>
            </a:bodyPr>
            <a:lstStyle/>
            <a:p>
              <a:pPr algn="ctr"/>
              <a:r>
                <a:rPr lang="en-US" sz="900" dirty="0"/>
                <a:t>Meade River</a:t>
              </a:r>
            </a:p>
          </p:txBody>
        </p:sp>
      </p:grpSp>
      <p:grpSp>
        <p:nvGrpSpPr>
          <p:cNvPr id="66" name="Group 65"/>
          <p:cNvGrpSpPr/>
          <p:nvPr/>
        </p:nvGrpSpPr>
        <p:grpSpPr>
          <a:xfrm>
            <a:off x="6015746" y="2861202"/>
            <a:ext cx="635479" cy="780497"/>
            <a:chOff x="7196177" y="3576598"/>
            <a:chExt cx="635479" cy="780497"/>
          </a:xfrm>
        </p:grpSpPr>
        <p:grpSp>
          <p:nvGrpSpPr>
            <p:cNvPr id="68" name="Group 67"/>
            <p:cNvGrpSpPr/>
            <p:nvPr/>
          </p:nvGrpSpPr>
          <p:grpSpPr>
            <a:xfrm>
              <a:off x="7196177" y="3576598"/>
              <a:ext cx="635479" cy="579902"/>
              <a:chOff x="5581291" y="3734072"/>
              <a:chExt cx="983411" cy="983410"/>
            </a:xfrm>
          </p:grpSpPr>
          <p:sp>
            <p:nvSpPr>
              <p:cNvPr id="70" name="Rectangle 69"/>
              <p:cNvSpPr/>
              <p:nvPr/>
            </p:nvSpPr>
            <p:spPr>
              <a:xfrm>
                <a:off x="5650302" y="380308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71" name="Rectangle 70"/>
              <p:cNvSpPr/>
              <p:nvPr/>
            </p:nvSpPr>
            <p:spPr>
              <a:xfrm>
                <a:off x="5581291" y="373407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SH-LT</a:t>
                </a:r>
              </a:p>
            </p:txBody>
          </p:sp>
        </p:grpSp>
        <p:sp>
          <p:nvSpPr>
            <p:cNvPr id="69" name="TextBox 68"/>
            <p:cNvSpPr txBox="1"/>
            <p:nvPr/>
          </p:nvSpPr>
          <p:spPr>
            <a:xfrm>
              <a:off x="7273161" y="4126263"/>
              <a:ext cx="526106" cy="230832"/>
            </a:xfrm>
            <a:prstGeom prst="rect">
              <a:avLst/>
            </a:prstGeom>
            <a:noFill/>
          </p:spPr>
          <p:txBody>
            <a:bodyPr wrap="none" rtlCol="0" anchor="ctr">
              <a:spAutoFit/>
            </a:bodyPr>
            <a:lstStyle/>
            <a:p>
              <a:pPr algn="ctr"/>
              <a:r>
                <a:rPr lang="en-US" sz="900" dirty="0"/>
                <a:t>2 units </a:t>
              </a:r>
            </a:p>
          </p:txBody>
        </p:sp>
      </p:grpSp>
      <p:sp>
        <p:nvSpPr>
          <p:cNvPr id="73" name="Rectangle 72"/>
          <p:cNvSpPr/>
          <p:nvPr/>
        </p:nvSpPr>
        <p:spPr>
          <a:xfrm>
            <a:off x="6015746" y="1887172"/>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BK</a:t>
            </a:r>
          </a:p>
        </p:txBody>
      </p:sp>
      <p:sp>
        <p:nvSpPr>
          <p:cNvPr id="76" name="Rectangle 75"/>
          <p:cNvSpPr/>
          <p:nvPr/>
        </p:nvSpPr>
        <p:spPr>
          <a:xfrm>
            <a:off x="6060341" y="3797104"/>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DFAC</a:t>
            </a:r>
          </a:p>
        </p:txBody>
      </p:sp>
      <p:grpSp>
        <p:nvGrpSpPr>
          <p:cNvPr id="79" name="Group 78"/>
          <p:cNvGrpSpPr/>
          <p:nvPr/>
        </p:nvGrpSpPr>
        <p:grpSpPr>
          <a:xfrm>
            <a:off x="3443511" y="3741723"/>
            <a:ext cx="1000307" cy="886317"/>
            <a:chOff x="2460580" y="2219270"/>
            <a:chExt cx="1000307" cy="886317"/>
          </a:xfrm>
        </p:grpSpPr>
        <p:sp>
          <p:nvSpPr>
            <p:cNvPr id="80" name="Diamond 79"/>
            <p:cNvSpPr/>
            <p:nvPr/>
          </p:nvSpPr>
          <p:spPr>
            <a:xfrm>
              <a:off x="2460580" y="2219270"/>
              <a:ext cx="1000307" cy="677375"/>
            </a:xfrm>
            <a:prstGeom prst="diamond">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700" b="1" dirty="0">
                  <a:solidFill>
                    <a:prstClr val="black"/>
                  </a:solidFill>
                  <a:latin typeface="Calibri" panose="020F0502020204030204"/>
                </a:rPr>
                <a:t>ROWPU</a:t>
              </a:r>
            </a:p>
          </p:txBody>
        </p:sp>
        <p:sp>
          <p:nvSpPr>
            <p:cNvPr id="81" name="TextBox 80"/>
            <p:cNvSpPr txBox="1"/>
            <p:nvPr/>
          </p:nvSpPr>
          <p:spPr>
            <a:xfrm>
              <a:off x="2713799" y="2874755"/>
              <a:ext cx="559769" cy="230832"/>
            </a:xfrm>
            <a:prstGeom prst="rect">
              <a:avLst/>
            </a:prstGeom>
            <a:noFill/>
          </p:spPr>
          <p:txBody>
            <a:bodyPr wrap="none" rtlCol="0" anchor="ctr">
              <a:spAutoFit/>
            </a:bodyPr>
            <a:lstStyle/>
            <a:p>
              <a:pPr algn="ctr"/>
              <a:r>
                <a:rPr lang="en-US" sz="900" dirty="0"/>
                <a:t>ROWPU</a:t>
              </a:r>
            </a:p>
          </p:txBody>
        </p:sp>
      </p:grpSp>
      <p:grpSp>
        <p:nvGrpSpPr>
          <p:cNvPr id="82" name="Group 81"/>
          <p:cNvGrpSpPr/>
          <p:nvPr/>
        </p:nvGrpSpPr>
        <p:grpSpPr>
          <a:xfrm>
            <a:off x="4515491" y="2759548"/>
            <a:ext cx="873957" cy="1069301"/>
            <a:chOff x="4004234" y="4467244"/>
            <a:chExt cx="873957" cy="1069301"/>
          </a:xfrm>
        </p:grpSpPr>
        <p:sp>
          <p:nvSpPr>
            <p:cNvPr id="83" name="Flowchart: Connector 82"/>
            <p:cNvSpPr/>
            <p:nvPr/>
          </p:nvSpPr>
          <p:spPr>
            <a:xfrm>
              <a:off x="4046120" y="4467244"/>
              <a:ext cx="701615" cy="743297"/>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COM</a:t>
              </a:r>
            </a:p>
          </p:txBody>
        </p:sp>
        <p:sp>
          <p:nvSpPr>
            <p:cNvPr id="84" name="TextBox 83"/>
            <p:cNvSpPr txBox="1"/>
            <p:nvPr/>
          </p:nvSpPr>
          <p:spPr>
            <a:xfrm>
              <a:off x="4004234" y="5167213"/>
              <a:ext cx="873957" cy="369332"/>
            </a:xfrm>
            <a:prstGeom prst="rect">
              <a:avLst/>
            </a:prstGeom>
            <a:noFill/>
          </p:spPr>
          <p:txBody>
            <a:bodyPr wrap="none" rtlCol="0" anchor="ctr">
              <a:spAutoFit/>
            </a:bodyPr>
            <a:lstStyle/>
            <a:p>
              <a:pPr algn="ctr"/>
              <a:r>
                <a:rPr lang="en-US" sz="900" dirty="0"/>
                <a:t>Treated water </a:t>
              </a:r>
            </a:p>
            <a:p>
              <a:pPr algn="ctr"/>
              <a:r>
                <a:rPr lang="en-US" sz="900" dirty="0"/>
                <a:t>container</a:t>
              </a:r>
            </a:p>
          </p:txBody>
        </p:sp>
      </p:grpSp>
      <p:cxnSp>
        <p:nvCxnSpPr>
          <p:cNvPr id="85" name="Straight Arrow Connector 84"/>
          <p:cNvCxnSpPr>
            <a:stCxn id="83" idx="6"/>
            <a:endCxn id="71" idx="1"/>
          </p:cNvCxnSpPr>
          <p:nvPr/>
        </p:nvCxnSpPr>
        <p:spPr>
          <a:xfrm flipV="1">
            <a:off x="5258990" y="3130806"/>
            <a:ext cx="756754" cy="39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Elbow Connector 85"/>
          <p:cNvCxnSpPr>
            <a:endCxn id="73" idx="1"/>
          </p:cNvCxnSpPr>
          <p:nvPr/>
        </p:nvCxnSpPr>
        <p:spPr>
          <a:xfrm rot="5400000" flipH="1" flipV="1">
            <a:off x="5321664" y="2491365"/>
            <a:ext cx="1014073" cy="374091"/>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Elbow Connector 86"/>
          <p:cNvCxnSpPr>
            <a:endCxn id="76" idx="1"/>
          </p:cNvCxnSpPr>
          <p:nvPr/>
        </p:nvCxnSpPr>
        <p:spPr>
          <a:xfrm rot="16200000" flipH="1">
            <a:off x="5403069" y="3424030"/>
            <a:ext cx="895859" cy="418686"/>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Elbow Connector 87"/>
          <p:cNvCxnSpPr>
            <a:stCxn id="57" idx="3"/>
            <a:endCxn id="83" idx="0"/>
          </p:cNvCxnSpPr>
          <p:nvPr/>
        </p:nvCxnSpPr>
        <p:spPr>
          <a:xfrm>
            <a:off x="4430243" y="2442751"/>
            <a:ext cx="477940" cy="316797"/>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Elbow Connector 88"/>
          <p:cNvCxnSpPr>
            <a:stCxn id="80" idx="3"/>
            <a:endCxn id="84" idx="2"/>
          </p:cNvCxnSpPr>
          <p:nvPr/>
        </p:nvCxnSpPr>
        <p:spPr>
          <a:xfrm flipV="1">
            <a:off x="4443816" y="3828847"/>
            <a:ext cx="508652" cy="251562"/>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Elbow Connector 89"/>
          <p:cNvCxnSpPr>
            <a:stCxn id="63" idx="0"/>
            <a:endCxn id="57" idx="1"/>
          </p:cNvCxnSpPr>
          <p:nvPr/>
        </p:nvCxnSpPr>
        <p:spPr>
          <a:xfrm rot="5400000" flipH="1" flipV="1">
            <a:off x="2768937" y="2192643"/>
            <a:ext cx="410895" cy="911108"/>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Elbow Connector 90"/>
          <p:cNvCxnSpPr>
            <a:stCxn id="62" idx="2"/>
            <a:endCxn id="80" idx="1"/>
          </p:cNvCxnSpPr>
          <p:nvPr/>
        </p:nvCxnSpPr>
        <p:spPr>
          <a:xfrm rot="16200000" flipH="1">
            <a:off x="2795809" y="3432709"/>
            <a:ext cx="371696" cy="923704"/>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2" name="Rectangle 91"/>
          <p:cNvSpPr/>
          <p:nvPr/>
        </p:nvSpPr>
        <p:spPr>
          <a:xfrm>
            <a:off x="1797733" y="1701163"/>
            <a:ext cx="5061054" cy="3046991"/>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3169636" y="1395353"/>
            <a:ext cx="4014899" cy="3620814"/>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p:cNvSpPr txBox="1"/>
          <p:nvPr/>
        </p:nvSpPr>
        <p:spPr>
          <a:xfrm>
            <a:off x="7549641" y="2544104"/>
            <a:ext cx="1022635" cy="430887"/>
          </a:xfrm>
          <a:prstGeom prst="rect">
            <a:avLst/>
          </a:prstGeom>
          <a:noFill/>
        </p:spPr>
        <p:txBody>
          <a:bodyPr wrap="square" rtlCol="0">
            <a:spAutoFit/>
          </a:bodyPr>
          <a:lstStyle/>
          <a:p>
            <a:pPr algn="ctr"/>
            <a:r>
              <a:rPr lang="en-US" sz="1100" b="1" dirty="0">
                <a:solidFill>
                  <a:schemeClr val="accent2"/>
                </a:solidFill>
              </a:rPr>
              <a:t>Base Camp Boundary</a:t>
            </a:r>
          </a:p>
        </p:txBody>
      </p:sp>
      <p:cxnSp>
        <p:nvCxnSpPr>
          <p:cNvPr id="95" name="Elbow Connector 94"/>
          <p:cNvCxnSpPr>
            <a:stCxn id="94" idx="2"/>
            <a:endCxn id="93" idx="3"/>
          </p:cNvCxnSpPr>
          <p:nvPr/>
        </p:nvCxnSpPr>
        <p:spPr>
          <a:xfrm rot="5400000">
            <a:off x="7507362" y="2652162"/>
            <a:ext cx="230771" cy="876424"/>
          </a:xfrm>
          <a:prstGeom prst="bentConnector2">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491551" y="2589139"/>
            <a:ext cx="1153802" cy="261610"/>
          </a:xfrm>
          <a:prstGeom prst="rect">
            <a:avLst/>
          </a:prstGeom>
          <a:noFill/>
        </p:spPr>
        <p:txBody>
          <a:bodyPr wrap="square" rtlCol="0">
            <a:spAutoFit/>
          </a:bodyPr>
          <a:lstStyle/>
          <a:p>
            <a:pPr algn="ctr"/>
            <a:r>
              <a:rPr lang="en-US" sz="1100" b="1" dirty="0">
                <a:solidFill>
                  <a:srgbClr val="00B0F0"/>
                </a:solidFill>
              </a:rPr>
              <a:t>Water System</a:t>
            </a:r>
          </a:p>
        </p:txBody>
      </p:sp>
      <p:cxnSp>
        <p:nvCxnSpPr>
          <p:cNvPr id="97" name="Straight Arrow Connector 96"/>
          <p:cNvCxnSpPr>
            <a:stCxn id="96" idx="2"/>
            <a:endCxn id="92" idx="1"/>
          </p:cNvCxnSpPr>
          <p:nvPr/>
        </p:nvCxnSpPr>
        <p:spPr>
          <a:xfrm>
            <a:off x="1068454" y="2850749"/>
            <a:ext cx="729281" cy="373908"/>
          </a:xfrm>
          <a:prstGeom prst="straightConnector1">
            <a:avLst/>
          </a:prstGeom>
          <a:ln w="12700">
            <a:solidFill>
              <a:srgbClr val="00B0F0"/>
            </a:solidFill>
            <a:tailEnd type="triangle"/>
          </a:ln>
        </p:spPr>
        <p:style>
          <a:lnRef idx="1">
            <a:schemeClr val="accent1"/>
          </a:lnRef>
          <a:fillRef idx="0">
            <a:schemeClr val="accent1"/>
          </a:fillRef>
          <a:effectRef idx="0">
            <a:schemeClr val="accent1"/>
          </a:effectRef>
          <a:fontRef idx="minor">
            <a:schemeClr val="tx1"/>
          </a:fontRef>
        </p:style>
      </p:cxnSp>
      <p:grpSp>
        <p:nvGrpSpPr>
          <p:cNvPr id="50" name="Group 49">
            <a:extLst>
              <a:ext uri="{FF2B5EF4-FFF2-40B4-BE49-F238E27FC236}">
                <a16:creationId xmlns:a16="http://schemas.microsoft.com/office/drawing/2014/main" id="{C4B22825-6E34-4CDB-B299-F4B316F10D3D}"/>
              </a:ext>
            </a:extLst>
          </p:cNvPr>
          <p:cNvGrpSpPr/>
          <p:nvPr/>
        </p:nvGrpSpPr>
        <p:grpSpPr>
          <a:xfrm>
            <a:off x="126818" y="5313782"/>
            <a:ext cx="1084521" cy="1271048"/>
            <a:chOff x="550257" y="4619123"/>
            <a:chExt cx="1084521" cy="1271048"/>
          </a:xfrm>
          <a:solidFill>
            <a:schemeClr val="accent4">
              <a:lumMod val="20000"/>
              <a:lumOff val="80000"/>
            </a:schemeClr>
          </a:solidFill>
        </p:grpSpPr>
        <p:sp>
          <p:nvSpPr>
            <p:cNvPr id="51" name="Rectangle 50">
              <a:extLst>
                <a:ext uri="{FF2B5EF4-FFF2-40B4-BE49-F238E27FC236}">
                  <a16:creationId xmlns:a16="http://schemas.microsoft.com/office/drawing/2014/main" id="{74E35256-3B7B-46E2-91AD-5E9A2F7FA1CA}"/>
                </a:ext>
              </a:extLst>
            </p:cNvPr>
            <p:cNvSpPr/>
            <p:nvPr/>
          </p:nvSpPr>
          <p:spPr>
            <a:xfrm>
              <a:off x="550257" y="4619123"/>
              <a:ext cx="1084521" cy="12710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1C3BAC55-4D36-4C06-9B2D-0155899B4CB5}"/>
                </a:ext>
              </a:extLst>
            </p:cNvPr>
            <p:cNvSpPr txBox="1"/>
            <p:nvPr/>
          </p:nvSpPr>
          <p:spPr>
            <a:xfrm>
              <a:off x="890870" y="5269503"/>
              <a:ext cx="715459" cy="230832"/>
            </a:xfrm>
            <a:prstGeom prst="rect">
              <a:avLst/>
            </a:prstGeom>
            <a:grpFill/>
          </p:spPr>
          <p:txBody>
            <a:bodyPr wrap="square" rtlCol="0" anchor="ctr">
              <a:spAutoFit/>
            </a:bodyPr>
            <a:lstStyle/>
            <a:p>
              <a:r>
                <a:rPr lang="en-US" sz="900" dirty="0"/>
                <a:t>Disinfected</a:t>
              </a:r>
            </a:p>
          </p:txBody>
        </p:sp>
        <p:sp>
          <p:nvSpPr>
            <p:cNvPr id="53" name="Flowchart: Summing Junction 52">
              <a:extLst>
                <a:ext uri="{FF2B5EF4-FFF2-40B4-BE49-F238E27FC236}">
                  <a16:creationId xmlns:a16="http://schemas.microsoft.com/office/drawing/2014/main" id="{ED1EAA57-6A6D-41AE-B016-1E5F2453B8A3}"/>
                </a:ext>
              </a:extLst>
            </p:cNvPr>
            <p:cNvSpPr/>
            <p:nvPr/>
          </p:nvSpPr>
          <p:spPr>
            <a:xfrm>
              <a:off x="638576" y="493486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lowchart: Connector 53">
              <a:extLst>
                <a:ext uri="{FF2B5EF4-FFF2-40B4-BE49-F238E27FC236}">
                  <a16:creationId xmlns:a16="http://schemas.microsoft.com/office/drawing/2014/main" id="{55A41F7D-94F1-4FAE-A43F-66B36104B0FC}"/>
                </a:ext>
              </a:extLst>
            </p:cNvPr>
            <p:cNvSpPr/>
            <p:nvPr/>
          </p:nvSpPr>
          <p:spPr>
            <a:xfrm>
              <a:off x="635090" y="557159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grpSp>
          <p:nvGrpSpPr>
            <p:cNvPr id="55" name="Group 54">
              <a:extLst>
                <a:ext uri="{FF2B5EF4-FFF2-40B4-BE49-F238E27FC236}">
                  <a16:creationId xmlns:a16="http://schemas.microsoft.com/office/drawing/2014/main" id="{A78CBF69-AB53-465A-9894-3D2EBE2F6219}"/>
                </a:ext>
              </a:extLst>
            </p:cNvPr>
            <p:cNvGrpSpPr/>
            <p:nvPr/>
          </p:nvGrpSpPr>
          <p:grpSpPr>
            <a:xfrm>
              <a:off x="635090" y="5245657"/>
              <a:ext cx="255916" cy="250995"/>
              <a:chOff x="2321483" y="5493137"/>
              <a:chExt cx="255916" cy="250995"/>
            </a:xfrm>
            <a:grpFill/>
          </p:grpSpPr>
          <p:sp>
            <p:nvSpPr>
              <p:cNvPr id="74" name="Flowchart: Connector 73">
                <a:extLst>
                  <a:ext uri="{FF2B5EF4-FFF2-40B4-BE49-F238E27FC236}">
                    <a16:creationId xmlns:a16="http://schemas.microsoft.com/office/drawing/2014/main" id="{BC325807-1430-4E1F-853A-738FE8B80A8F}"/>
                  </a:ext>
                </a:extLst>
              </p:cNvPr>
              <p:cNvSpPr/>
              <p:nvPr/>
            </p:nvSpPr>
            <p:spPr>
              <a:xfrm>
                <a:off x="2321483" y="549313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75" name="Straight Connector 74">
                <a:extLst>
                  <a:ext uri="{FF2B5EF4-FFF2-40B4-BE49-F238E27FC236}">
                    <a16:creationId xmlns:a16="http://schemas.microsoft.com/office/drawing/2014/main" id="{C620F6E4-B5D4-467D-A2B4-94F979F9CED0}"/>
                  </a:ext>
                </a:extLst>
              </p:cNvPr>
              <p:cNvCxnSpPr>
                <a:stCxn id="74" idx="3"/>
                <a:endCxn id="74" idx="7"/>
              </p:cNvCxnSpPr>
              <p:nvPr/>
            </p:nvCxnSpPr>
            <p:spPr>
              <a:xfrm flipV="1">
                <a:off x="2358961" y="5529894"/>
                <a:ext cx="180960" cy="177481"/>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5" name="TextBox 64">
              <a:extLst>
                <a:ext uri="{FF2B5EF4-FFF2-40B4-BE49-F238E27FC236}">
                  <a16:creationId xmlns:a16="http://schemas.microsoft.com/office/drawing/2014/main" id="{3F9D3458-ED49-4DB7-BD73-40776BECB7A0}"/>
                </a:ext>
              </a:extLst>
            </p:cNvPr>
            <p:cNvSpPr txBox="1"/>
            <p:nvPr/>
          </p:nvSpPr>
          <p:spPr>
            <a:xfrm>
              <a:off x="565943" y="4645853"/>
              <a:ext cx="1068534" cy="230832"/>
            </a:xfrm>
            <a:prstGeom prst="rect">
              <a:avLst/>
            </a:prstGeom>
            <a:grpFill/>
          </p:spPr>
          <p:txBody>
            <a:bodyPr wrap="square" rtlCol="0" anchor="ctr">
              <a:spAutoFit/>
            </a:bodyPr>
            <a:lstStyle/>
            <a:p>
              <a:r>
                <a:rPr lang="en-US" sz="900" b="1" dirty="0"/>
                <a:t>Water Quality:</a:t>
              </a:r>
            </a:p>
          </p:txBody>
        </p:sp>
        <p:sp>
          <p:nvSpPr>
            <p:cNvPr id="67" name="TextBox 66">
              <a:extLst>
                <a:ext uri="{FF2B5EF4-FFF2-40B4-BE49-F238E27FC236}">
                  <a16:creationId xmlns:a16="http://schemas.microsoft.com/office/drawing/2014/main" id="{ABAD30A8-47BB-4043-9582-D2BF5B65D953}"/>
                </a:ext>
              </a:extLst>
            </p:cNvPr>
            <p:cNvSpPr txBox="1"/>
            <p:nvPr/>
          </p:nvSpPr>
          <p:spPr>
            <a:xfrm>
              <a:off x="885178" y="4939880"/>
              <a:ext cx="726841" cy="230832"/>
            </a:xfrm>
            <a:prstGeom prst="rect">
              <a:avLst/>
            </a:prstGeom>
            <a:grpFill/>
          </p:spPr>
          <p:txBody>
            <a:bodyPr wrap="square" rtlCol="0" anchor="ctr">
              <a:spAutoFit/>
            </a:bodyPr>
            <a:lstStyle/>
            <a:p>
              <a:r>
                <a:rPr lang="en-US" sz="900" dirty="0"/>
                <a:t>Untreated</a:t>
              </a:r>
            </a:p>
          </p:txBody>
        </p:sp>
        <p:sp>
          <p:nvSpPr>
            <p:cNvPr id="72" name="TextBox 71">
              <a:extLst>
                <a:ext uri="{FF2B5EF4-FFF2-40B4-BE49-F238E27FC236}">
                  <a16:creationId xmlns:a16="http://schemas.microsoft.com/office/drawing/2014/main" id="{7D0D6DCC-C8C5-4FB1-905E-B64B7DF539E3}"/>
                </a:ext>
              </a:extLst>
            </p:cNvPr>
            <p:cNvSpPr txBox="1"/>
            <p:nvPr/>
          </p:nvSpPr>
          <p:spPr>
            <a:xfrm>
              <a:off x="906535" y="5581678"/>
              <a:ext cx="727942" cy="230832"/>
            </a:xfrm>
            <a:prstGeom prst="rect">
              <a:avLst/>
            </a:prstGeom>
            <a:grpFill/>
          </p:spPr>
          <p:txBody>
            <a:bodyPr wrap="square" rtlCol="0" anchor="ctr">
              <a:spAutoFit/>
            </a:bodyPr>
            <a:lstStyle/>
            <a:p>
              <a:r>
                <a:rPr lang="en-US" sz="900" dirty="0"/>
                <a:t>Treated  </a:t>
              </a:r>
            </a:p>
          </p:txBody>
        </p:sp>
      </p:grpSp>
    </p:spTree>
    <p:extLst>
      <p:ext uri="{BB962C8B-B14F-4D97-AF65-F5344CB8AC3E}">
        <p14:creationId xmlns:p14="http://schemas.microsoft.com/office/powerpoint/2010/main" val="1835449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Water System Diagram #4</a:t>
            </a:r>
          </a:p>
        </p:txBody>
      </p:sp>
      <p:sp>
        <p:nvSpPr>
          <p:cNvPr id="4" name="Footer Placeholder 3"/>
          <p:cNvSpPr>
            <a:spLocks noGrp="1"/>
          </p:cNvSpPr>
          <p:nvPr>
            <p:ph type="ftr" sz="quarter" idx="11"/>
          </p:nvPr>
        </p:nvSpPr>
        <p:spPr/>
        <p:txBody>
          <a:bodyPr/>
          <a:lstStyle/>
          <a:p>
            <a:r>
              <a:rPr lang="en-US"/>
              <a:t>BCWS Diagramming Tool (version 1.0) (17 May 2023)</a:t>
            </a:r>
            <a:endParaRPr lang="en-US" dirty="0"/>
          </a:p>
        </p:txBody>
      </p:sp>
      <p:sp>
        <p:nvSpPr>
          <p:cNvPr id="59" name="Rounded Rectangle 58"/>
          <p:cNvSpPr/>
          <p:nvPr/>
        </p:nvSpPr>
        <p:spPr>
          <a:xfrm>
            <a:off x="2049519" y="5610258"/>
            <a:ext cx="6516413" cy="89691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Commentary</a:t>
            </a:r>
          </a:p>
          <a:p>
            <a:r>
              <a:rPr lang="en-US" sz="1000" dirty="0">
                <a:solidFill>
                  <a:schemeClr val="tx1"/>
                </a:solidFill>
              </a:rPr>
              <a:t>Here, there are two (2) nearby base camps and each camp has its own water system.  However, both water systems share the same water source, a local host nation municipal water system, which derives from a local river.</a:t>
            </a:r>
          </a:p>
          <a:p>
            <a:r>
              <a:rPr lang="en-US" sz="1000" u="sng" dirty="0">
                <a:solidFill>
                  <a:schemeClr val="tx1"/>
                </a:solidFill>
              </a:rPr>
              <a:t>Note</a:t>
            </a:r>
            <a:r>
              <a:rPr lang="en-US" sz="1000" dirty="0">
                <a:solidFill>
                  <a:schemeClr val="tx1"/>
                </a:solidFill>
              </a:rPr>
              <a:t>:  For DOEHRS purposes, each base camp </a:t>
            </a:r>
            <a:r>
              <a:rPr lang="en-US" sz="1000" u="sng" dirty="0">
                <a:solidFill>
                  <a:schemeClr val="tx1"/>
                </a:solidFill>
              </a:rPr>
              <a:t>could</a:t>
            </a:r>
            <a:r>
              <a:rPr lang="en-US" sz="1000" dirty="0">
                <a:solidFill>
                  <a:schemeClr val="tx1"/>
                </a:solidFill>
              </a:rPr>
              <a:t> have its own separate diagram. They are combined here for illustration and discussion.  </a:t>
            </a:r>
          </a:p>
        </p:txBody>
      </p:sp>
      <p:grpSp>
        <p:nvGrpSpPr>
          <p:cNvPr id="54" name="Group 53"/>
          <p:cNvGrpSpPr/>
          <p:nvPr/>
        </p:nvGrpSpPr>
        <p:grpSpPr>
          <a:xfrm>
            <a:off x="1978152" y="2025745"/>
            <a:ext cx="1000307" cy="980516"/>
            <a:chOff x="2128687" y="87760"/>
            <a:chExt cx="1000307" cy="980516"/>
          </a:xfrm>
        </p:grpSpPr>
        <p:sp>
          <p:nvSpPr>
            <p:cNvPr id="55" name="Diamond 54"/>
            <p:cNvSpPr/>
            <p:nvPr/>
          </p:nvSpPr>
          <p:spPr>
            <a:xfrm>
              <a:off x="2128687" y="87760"/>
              <a:ext cx="1000307" cy="677375"/>
            </a:xfrm>
            <a:prstGeom prst="diamond">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700" b="1" dirty="0">
                  <a:solidFill>
                    <a:prstClr val="black"/>
                  </a:solidFill>
                  <a:latin typeface="Calibri" panose="020F0502020204030204"/>
                </a:rPr>
                <a:t>ROWPU</a:t>
              </a:r>
            </a:p>
          </p:txBody>
        </p:sp>
        <p:sp>
          <p:nvSpPr>
            <p:cNvPr id="65" name="TextBox 64"/>
            <p:cNvSpPr txBox="1"/>
            <p:nvPr/>
          </p:nvSpPr>
          <p:spPr>
            <a:xfrm>
              <a:off x="2335758" y="837444"/>
              <a:ext cx="559769" cy="230832"/>
            </a:xfrm>
            <a:prstGeom prst="rect">
              <a:avLst/>
            </a:prstGeom>
            <a:noFill/>
          </p:spPr>
          <p:txBody>
            <a:bodyPr wrap="none" rtlCol="0" anchor="ctr">
              <a:spAutoFit/>
            </a:bodyPr>
            <a:lstStyle/>
            <a:p>
              <a:pPr algn="ctr"/>
              <a:r>
                <a:rPr lang="en-US" sz="900" dirty="0"/>
                <a:t>ROWPU</a:t>
              </a:r>
            </a:p>
          </p:txBody>
        </p:sp>
      </p:grpSp>
      <p:sp>
        <p:nvSpPr>
          <p:cNvPr id="67" name="Rectangle 66"/>
          <p:cNvSpPr/>
          <p:nvPr/>
        </p:nvSpPr>
        <p:spPr>
          <a:xfrm>
            <a:off x="5655948" y="1379998"/>
            <a:ext cx="2815544" cy="3611875"/>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1177175" y="3007393"/>
            <a:ext cx="635479" cy="780497"/>
            <a:chOff x="7196177" y="3576598"/>
            <a:chExt cx="635479" cy="780497"/>
          </a:xfrm>
        </p:grpSpPr>
        <p:grpSp>
          <p:nvGrpSpPr>
            <p:cNvPr id="98" name="Group 97"/>
            <p:cNvGrpSpPr/>
            <p:nvPr/>
          </p:nvGrpSpPr>
          <p:grpSpPr>
            <a:xfrm>
              <a:off x="7196177" y="3576598"/>
              <a:ext cx="635479" cy="579902"/>
              <a:chOff x="5581291" y="3734072"/>
              <a:chExt cx="983411" cy="983410"/>
            </a:xfrm>
          </p:grpSpPr>
          <p:sp>
            <p:nvSpPr>
              <p:cNvPr id="100" name="Rectangle 99"/>
              <p:cNvSpPr/>
              <p:nvPr/>
            </p:nvSpPr>
            <p:spPr>
              <a:xfrm>
                <a:off x="5650302" y="380308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a:solidFill>
                    <a:schemeClr val="tx1"/>
                  </a:solidFill>
                </a:endParaRPr>
              </a:p>
            </p:txBody>
          </p:sp>
          <p:sp>
            <p:nvSpPr>
              <p:cNvPr id="101" name="Rectangle 100"/>
              <p:cNvSpPr/>
              <p:nvPr/>
            </p:nvSpPr>
            <p:spPr>
              <a:xfrm>
                <a:off x="5581291" y="3734072"/>
                <a:ext cx="914400" cy="9144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SH-LT</a:t>
                </a:r>
              </a:p>
            </p:txBody>
          </p:sp>
        </p:grpSp>
        <p:sp>
          <p:nvSpPr>
            <p:cNvPr id="99" name="TextBox 98"/>
            <p:cNvSpPr txBox="1"/>
            <p:nvPr/>
          </p:nvSpPr>
          <p:spPr>
            <a:xfrm>
              <a:off x="7273161" y="4126263"/>
              <a:ext cx="526106" cy="230832"/>
            </a:xfrm>
            <a:prstGeom prst="rect">
              <a:avLst/>
            </a:prstGeom>
            <a:noFill/>
          </p:spPr>
          <p:txBody>
            <a:bodyPr wrap="none" rtlCol="0" anchor="ctr">
              <a:spAutoFit/>
            </a:bodyPr>
            <a:lstStyle/>
            <a:p>
              <a:pPr algn="ctr"/>
              <a:r>
                <a:rPr lang="en-US" sz="900" dirty="0"/>
                <a:t>4 units </a:t>
              </a:r>
            </a:p>
          </p:txBody>
        </p:sp>
      </p:grpSp>
      <p:sp>
        <p:nvSpPr>
          <p:cNvPr id="106" name="Rectangle 105"/>
          <p:cNvSpPr/>
          <p:nvPr/>
        </p:nvSpPr>
        <p:spPr>
          <a:xfrm>
            <a:off x="710675" y="1383337"/>
            <a:ext cx="2985241" cy="3608537"/>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7" name="Group 106"/>
          <p:cNvGrpSpPr/>
          <p:nvPr/>
        </p:nvGrpSpPr>
        <p:grpSpPr>
          <a:xfrm>
            <a:off x="3974185" y="2688316"/>
            <a:ext cx="1335622" cy="987718"/>
            <a:chOff x="554499" y="4032813"/>
            <a:chExt cx="1335622" cy="987718"/>
          </a:xfrm>
        </p:grpSpPr>
        <p:sp>
          <p:nvSpPr>
            <p:cNvPr id="108" name="Isosceles Triangle 107"/>
            <p:cNvSpPr/>
            <p:nvPr/>
          </p:nvSpPr>
          <p:spPr>
            <a:xfrm>
              <a:off x="718864" y="4032813"/>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MW</a:t>
              </a:r>
            </a:p>
          </p:txBody>
        </p:sp>
        <p:sp>
          <p:nvSpPr>
            <p:cNvPr id="109" name="TextBox 108"/>
            <p:cNvSpPr txBox="1"/>
            <p:nvPr/>
          </p:nvSpPr>
          <p:spPr>
            <a:xfrm>
              <a:off x="554499" y="4651199"/>
              <a:ext cx="1335622" cy="369332"/>
            </a:xfrm>
            <a:prstGeom prst="rect">
              <a:avLst/>
            </a:prstGeom>
            <a:noFill/>
          </p:spPr>
          <p:txBody>
            <a:bodyPr wrap="none" rtlCol="0" anchor="ctr">
              <a:spAutoFit/>
            </a:bodyPr>
            <a:lstStyle/>
            <a:p>
              <a:pPr algn="ctr"/>
              <a:r>
                <a:rPr lang="en-US" sz="900" dirty="0"/>
                <a:t>Host Nation </a:t>
              </a:r>
            </a:p>
            <a:p>
              <a:pPr algn="ctr"/>
              <a:r>
                <a:rPr lang="en-US" sz="900" dirty="0"/>
                <a:t>Municipal Water System</a:t>
              </a:r>
            </a:p>
          </p:txBody>
        </p:sp>
      </p:grpSp>
      <p:cxnSp>
        <p:nvCxnSpPr>
          <p:cNvPr id="110" name="Elbow Connector 109"/>
          <p:cNvCxnSpPr>
            <a:stCxn id="108" idx="0"/>
          </p:cNvCxnSpPr>
          <p:nvPr/>
        </p:nvCxnSpPr>
        <p:spPr>
          <a:xfrm rot="5400000" flipH="1" flipV="1">
            <a:off x="5074989" y="1922110"/>
            <a:ext cx="298475" cy="1233943"/>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Elbow Connector 110"/>
          <p:cNvCxnSpPr>
            <a:stCxn id="108" idx="0"/>
            <a:endCxn id="55" idx="3"/>
          </p:cNvCxnSpPr>
          <p:nvPr/>
        </p:nvCxnSpPr>
        <p:spPr>
          <a:xfrm rot="16200000" flipV="1">
            <a:off x="3630916" y="1711977"/>
            <a:ext cx="323883" cy="1628796"/>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Rectangle 111"/>
          <p:cNvSpPr/>
          <p:nvPr/>
        </p:nvSpPr>
        <p:spPr>
          <a:xfrm>
            <a:off x="3883956" y="1493645"/>
            <a:ext cx="4216091" cy="2741724"/>
          </a:xfrm>
          <a:prstGeom prst="rect">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1013854" y="1604417"/>
            <a:ext cx="4453355" cy="2741724"/>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4" name="Elbow Connector 113"/>
          <p:cNvCxnSpPr>
            <a:endCxn id="63" idx="1"/>
          </p:cNvCxnSpPr>
          <p:nvPr/>
        </p:nvCxnSpPr>
        <p:spPr>
          <a:xfrm flipV="1">
            <a:off x="5846620" y="1989738"/>
            <a:ext cx="774527" cy="388550"/>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Elbow Connector 114"/>
          <p:cNvCxnSpPr>
            <a:endCxn id="70" idx="1"/>
          </p:cNvCxnSpPr>
          <p:nvPr/>
        </p:nvCxnSpPr>
        <p:spPr>
          <a:xfrm>
            <a:off x="5841194" y="2412769"/>
            <a:ext cx="818332" cy="690505"/>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Elbow Connector 115"/>
          <p:cNvCxnSpPr>
            <a:stCxn id="55" idx="1"/>
            <a:endCxn id="101" idx="0"/>
          </p:cNvCxnSpPr>
          <p:nvPr/>
        </p:nvCxnSpPr>
        <p:spPr>
          <a:xfrm rot="10800000" flipV="1">
            <a:off x="1472618" y="2364433"/>
            <a:ext cx="505535" cy="642958"/>
          </a:xfrm>
          <a:prstGeom prst="bent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stCxn id="126" idx="0"/>
            <a:endCxn id="109" idx="2"/>
          </p:cNvCxnSpPr>
          <p:nvPr/>
        </p:nvCxnSpPr>
        <p:spPr>
          <a:xfrm flipV="1">
            <a:off x="4641996" y="3676036"/>
            <a:ext cx="0" cy="82188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8" name="Flowchart: Summing Junction 117"/>
          <p:cNvSpPr/>
          <p:nvPr/>
        </p:nvSpPr>
        <p:spPr>
          <a:xfrm>
            <a:off x="4492837" y="2819977"/>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3" name="Group 122"/>
          <p:cNvGrpSpPr/>
          <p:nvPr/>
        </p:nvGrpSpPr>
        <p:grpSpPr>
          <a:xfrm>
            <a:off x="4173295" y="4497919"/>
            <a:ext cx="937405" cy="855069"/>
            <a:chOff x="718866" y="1881180"/>
            <a:chExt cx="937405" cy="855069"/>
          </a:xfrm>
        </p:grpSpPr>
        <p:grpSp>
          <p:nvGrpSpPr>
            <p:cNvPr id="124" name="Group 123"/>
            <p:cNvGrpSpPr/>
            <p:nvPr/>
          </p:nvGrpSpPr>
          <p:grpSpPr>
            <a:xfrm>
              <a:off x="718866" y="1881180"/>
              <a:ext cx="937405" cy="663600"/>
              <a:chOff x="718866" y="1881180"/>
              <a:chExt cx="937405" cy="663600"/>
            </a:xfrm>
          </p:grpSpPr>
          <p:sp>
            <p:nvSpPr>
              <p:cNvPr id="126" name="Isosceles Triangle 125"/>
              <p:cNvSpPr/>
              <p:nvPr/>
            </p:nvSpPr>
            <p:spPr>
              <a:xfrm>
                <a:off x="718866" y="1881180"/>
                <a:ext cx="937405" cy="663600"/>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SW</a:t>
                </a:r>
              </a:p>
            </p:txBody>
          </p:sp>
          <p:sp>
            <p:nvSpPr>
              <p:cNvPr id="127" name="Flowchart: Summing Junction 126"/>
              <p:cNvSpPr/>
              <p:nvPr/>
            </p:nvSpPr>
            <p:spPr>
              <a:xfrm>
                <a:off x="1072548" y="200951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5" name="TextBox 124"/>
            <p:cNvSpPr txBox="1"/>
            <p:nvPr/>
          </p:nvSpPr>
          <p:spPr>
            <a:xfrm>
              <a:off x="975985" y="2505417"/>
              <a:ext cx="425117" cy="230832"/>
            </a:xfrm>
            <a:prstGeom prst="rect">
              <a:avLst/>
            </a:prstGeom>
            <a:noFill/>
          </p:spPr>
          <p:txBody>
            <a:bodyPr wrap="none" rtlCol="0" anchor="ctr">
              <a:spAutoFit/>
            </a:bodyPr>
            <a:lstStyle/>
            <a:p>
              <a:pPr algn="ctr"/>
              <a:r>
                <a:rPr lang="en-US" sz="900" dirty="0"/>
                <a:t>River</a:t>
              </a:r>
            </a:p>
          </p:txBody>
        </p:sp>
      </p:grpSp>
      <p:sp>
        <p:nvSpPr>
          <p:cNvPr id="128" name="TextBox 127"/>
          <p:cNvSpPr txBox="1"/>
          <p:nvPr/>
        </p:nvSpPr>
        <p:spPr>
          <a:xfrm>
            <a:off x="7345607" y="1023396"/>
            <a:ext cx="1022635" cy="261610"/>
          </a:xfrm>
          <a:prstGeom prst="rect">
            <a:avLst/>
          </a:prstGeom>
          <a:noFill/>
        </p:spPr>
        <p:txBody>
          <a:bodyPr wrap="square" rtlCol="0">
            <a:spAutoFit/>
          </a:bodyPr>
          <a:lstStyle/>
          <a:p>
            <a:pPr algn="ctr"/>
            <a:r>
              <a:rPr lang="en-US" sz="1100" b="1" dirty="0">
                <a:solidFill>
                  <a:schemeClr val="accent2"/>
                </a:solidFill>
              </a:rPr>
              <a:t>Base Camp B</a:t>
            </a:r>
          </a:p>
        </p:txBody>
      </p:sp>
      <p:cxnSp>
        <p:nvCxnSpPr>
          <p:cNvPr id="129" name="Elbow Connector 128"/>
          <p:cNvCxnSpPr>
            <a:stCxn id="128" idx="1"/>
            <a:endCxn id="67" idx="0"/>
          </p:cNvCxnSpPr>
          <p:nvPr/>
        </p:nvCxnSpPr>
        <p:spPr>
          <a:xfrm rot="10800000" flipV="1">
            <a:off x="7063723" y="1154202"/>
            <a:ext cx="281885" cy="225795"/>
          </a:xfrm>
          <a:prstGeom prst="bentConnector2">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30" name="TextBox 129"/>
          <p:cNvSpPr txBox="1"/>
          <p:nvPr/>
        </p:nvSpPr>
        <p:spPr>
          <a:xfrm>
            <a:off x="920935" y="1031448"/>
            <a:ext cx="1022635" cy="261610"/>
          </a:xfrm>
          <a:prstGeom prst="rect">
            <a:avLst/>
          </a:prstGeom>
          <a:noFill/>
        </p:spPr>
        <p:txBody>
          <a:bodyPr wrap="square" rtlCol="0">
            <a:spAutoFit/>
          </a:bodyPr>
          <a:lstStyle/>
          <a:p>
            <a:pPr algn="ctr"/>
            <a:r>
              <a:rPr lang="en-US" sz="1100" b="1" dirty="0">
                <a:solidFill>
                  <a:schemeClr val="accent2"/>
                </a:solidFill>
              </a:rPr>
              <a:t>Base Camp A</a:t>
            </a:r>
          </a:p>
        </p:txBody>
      </p:sp>
      <p:cxnSp>
        <p:nvCxnSpPr>
          <p:cNvPr id="131" name="Elbow Connector 130"/>
          <p:cNvCxnSpPr>
            <a:stCxn id="130" idx="3"/>
            <a:endCxn id="106" idx="0"/>
          </p:cNvCxnSpPr>
          <p:nvPr/>
        </p:nvCxnSpPr>
        <p:spPr>
          <a:xfrm>
            <a:off x="1943568" y="1162253"/>
            <a:ext cx="259726" cy="221082"/>
          </a:xfrm>
          <a:prstGeom prst="bentConnector2">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32" name="TextBox 131"/>
          <p:cNvSpPr txBox="1"/>
          <p:nvPr/>
        </p:nvSpPr>
        <p:spPr>
          <a:xfrm>
            <a:off x="1591188" y="4418755"/>
            <a:ext cx="1153802" cy="261610"/>
          </a:xfrm>
          <a:prstGeom prst="rect">
            <a:avLst/>
          </a:prstGeom>
          <a:noFill/>
        </p:spPr>
        <p:txBody>
          <a:bodyPr wrap="square" rtlCol="0">
            <a:spAutoFit/>
          </a:bodyPr>
          <a:lstStyle/>
          <a:p>
            <a:pPr algn="ctr"/>
            <a:r>
              <a:rPr lang="en-US" sz="1100" b="1" dirty="0">
                <a:solidFill>
                  <a:srgbClr val="00B0F0"/>
                </a:solidFill>
              </a:rPr>
              <a:t>Water System A</a:t>
            </a:r>
          </a:p>
        </p:txBody>
      </p:sp>
      <p:cxnSp>
        <p:nvCxnSpPr>
          <p:cNvPr id="133" name="Elbow Connector 132"/>
          <p:cNvCxnSpPr>
            <a:stCxn id="132" idx="3"/>
            <a:endCxn id="113" idx="2"/>
          </p:cNvCxnSpPr>
          <p:nvPr/>
        </p:nvCxnSpPr>
        <p:spPr>
          <a:xfrm flipV="1">
            <a:off x="2744990" y="4346143"/>
            <a:ext cx="495540" cy="203419"/>
          </a:xfrm>
          <a:prstGeom prst="bentConnector2">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33"/>
          <p:cNvSpPr txBox="1"/>
          <p:nvPr/>
        </p:nvSpPr>
        <p:spPr>
          <a:xfrm>
            <a:off x="6337454" y="4323313"/>
            <a:ext cx="1153802" cy="261610"/>
          </a:xfrm>
          <a:prstGeom prst="rect">
            <a:avLst/>
          </a:prstGeom>
          <a:noFill/>
        </p:spPr>
        <p:txBody>
          <a:bodyPr wrap="square" rtlCol="0">
            <a:spAutoFit/>
          </a:bodyPr>
          <a:lstStyle/>
          <a:p>
            <a:pPr algn="ctr"/>
            <a:r>
              <a:rPr lang="en-US" sz="1100" b="1" dirty="0">
                <a:solidFill>
                  <a:schemeClr val="accent6">
                    <a:lumMod val="75000"/>
                  </a:schemeClr>
                </a:solidFill>
              </a:rPr>
              <a:t>Water System B</a:t>
            </a:r>
          </a:p>
        </p:txBody>
      </p:sp>
      <p:cxnSp>
        <p:nvCxnSpPr>
          <p:cNvPr id="135" name="Elbow Connector 134"/>
          <p:cNvCxnSpPr>
            <a:stCxn id="134" idx="1"/>
            <a:endCxn id="112" idx="2"/>
          </p:cNvCxnSpPr>
          <p:nvPr/>
        </p:nvCxnSpPr>
        <p:spPr>
          <a:xfrm rot="10800000">
            <a:off x="5992000" y="4235372"/>
            <a:ext cx="345454" cy="218749"/>
          </a:xfrm>
          <a:prstGeom prst="bentConnector2">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6621147" y="1705539"/>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DFAC</a:t>
            </a:r>
          </a:p>
        </p:txBody>
      </p:sp>
      <p:sp>
        <p:nvSpPr>
          <p:cNvPr id="70" name="Rectangle 69"/>
          <p:cNvSpPr/>
          <p:nvPr/>
        </p:nvSpPr>
        <p:spPr>
          <a:xfrm>
            <a:off x="6659528" y="2819073"/>
            <a:ext cx="589473" cy="5684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a:p>
            <a:pPr algn="ctr"/>
            <a:endParaRPr lang="en-US" sz="1000" b="1" dirty="0">
              <a:solidFill>
                <a:schemeClr val="tx1"/>
              </a:solidFill>
            </a:endParaRPr>
          </a:p>
          <a:p>
            <a:pPr algn="ctr"/>
            <a:r>
              <a:rPr lang="en-US" sz="1000" b="1" dirty="0">
                <a:solidFill>
                  <a:schemeClr val="tx1"/>
                </a:solidFill>
              </a:rPr>
              <a:t>BK</a:t>
            </a:r>
          </a:p>
        </p:txBody>
      </p:sp>
      <p:grpSp>
        <p:nvGrpSpPr>
          <p:cNvPr id="78" name="Group 77">
            <a:extLst>
              <a:ext uri="{FF2B5EF4-FFF2-40B4-BE49-F238E27FC236}">
                <a16:creationId xmlns:a16="http://schemas.microsoft.com/office/drawing/2014/main" id="{E210FDD5-9FCB-49C2-A0ED-9B35B7BAD851}"/>
              </a:ext>
            </a:extLst>
          </p:cNvPr>
          <p:cNvGrpSpPr/>
          <p:nvPr/>
        </p:nvGrpSpPr>
        <p:grpSpPr>
          <a:xfrm>
            <a:off x="126818" y="5313782"/>
            <a:ext cx="1084521" cy="1271048"/>
            <a:chOff x="550257" y="4619123"/>
            <a:chExt cx="1084521" cy="1271048"/>
          </a:xfrm>
          <a:solidFill>
            <a:schemeClr val="accent4">
              <a:lumMod val="20000"/>
              <a:lumOff val="80000"/>
            </a:schemeClr>
          </a:solidFill>
        </p:grpSpPr>
        <p:sp>
          <p:nvSpPr>
            <p:cNvPr id="79" name="Rectangle 78">
              <a:extLst>
                <a:ext uri="{FF2B5EF4-FFF2-40B4-BE49-F238E27FC236}">
                  <a16:creationId xmlns:a16="http://schemas.microsoft.com/office/drawing/2014/main" id="{84BF006A-5282-472E-87D8-14F68ECA4CD5}"/>
                </a:ext>
              </a:extLst>
            </p:cNvPr>
            <p:cNvSpPr/>
            <p:nvPr/>
          </p:nvSpPr>
          <p:spPr>
            <a:xfrm>
              <a:off x="550257" y="4619123"/>
              <a:ext cx="1084521" cy="12710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DDD17585-960E-456F-B607-57C85D75FC6F}"/>
                </a:ext>
              </a:extLst>
            </p:cNvPr>
            <p:cNvSpPr txBox="1"/>
            <p:nvPr/>
          </p:nvSpPr>
          <p:spPr>
            <a:xfrm>
              <a:off x="890870" y="5269503"/>
              <a:ext cx="715459" cy="230832"/>
            </a:xfrm>
            <a:prstGeom prst="rect">
              <a:avLst/>
            </a:prstGeom>
            <a:grpFill/>
          </p:spPr>
          <p:txBody>
            <a:bodyPr wrap="square" rtlCol="0" anchor="ctr">
              <a:spAutoFit/>
            </a:bodyPr>
            <a:lstStyle/>
            <a:p>
              <a:r>
                <a:rPr lang="en-US" sz="900" dirty="0"/>
                <a:t>Disinfected</a:t>
              </a:r>
            </a:p>
          </p:txBody>
        </p:sp>
        <p:sp>
          <p:nvSpPr>
            <p:cNvPr id="81" name="Flowchart: Summing Junction 80">
              <a:extLst>
                <a:ext uri="{FF2B5EF4-FFF2-40B4-BE49-F238E27FC236}">
                  <a16:creationId xmlns:a16="http://schemas.microsoft.com/office/drawing/2014/main" id="{A8F32C94-9BBA-4422-9EC3-71023C4DECB2}"/>
                </a:ext>
              </a:extLst>
            </p:cNvPr>
            <p:cNvSpPr/>
            <p:nvPr/>
          </p:nvSpPr>
          <p:spPr>
            <a:xfrm>
              <a:off x="638576" y="493486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lowchart: Connector 81">
              <a:extLst>
                <a:ext uri="{FF2B5EF4-FFF2-40B4-BE49-F238E27FC236}">
                  <a16:creationId xmlns:a16="http://schemas.microsoft.com/office/drawing/2014/main" id="{B5913040-DACB-4F8C-BDF0-B672C516FBFC}"/>
                </a:ext>
              </a:extLst>
            </p:cNvPr>
            <p:cNvSpPr/>
            <p:nvPr/>
          </p:nvSpPr>
          <p:spPr>
            <a:xfrm>
              <a:off x="635090" y="557159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grpSp>
          <p:nvGrpSpPr>
            <p:cNvPr id="83" name="Group 82">
              <a:extLst>
                <a:ext uri="{FF2B5EF4-FFF2-40B4-BE49-F238E27FC236}">
                  <a16:creationId xmlns:a16="http://schemas.microsoft.com/office/drawing/2014/main" id="{F52E56B3-41AB-44E1-BFF8-D461CD4B469E}"/>
                </a:ext>
              </a:extLst>
            </p:cNvPr>
            <p:cNvGrpSpPr/>
            <p:nvPr/>
          </p:nvGrpSpPr>
          <p:grpSpPr>
            <a:xfrm>
              <a:off x="635090" y="5245657"/>
              <a:ext cx="255916" cy="250995"/>
              <a:chOff x="2321483" y="5493137"/>
              <a:chExt cx="255916" cy="250995"/>
            </a:xfrm>
            <a:grpFill/>
          </p:grpSpPr>
          <p:sp>
            <p:nvSpPr>
              <p:cNvPr id="87" name="Flowchart: Connector 86">
                <a:extLst>
                  <a:ext uri="{FF2B5EF4-FFF2-40B4-BE49-F238E27FC236}">
                    <a16:creationId xmlns:a16="http://schemas.microsoft.com/office/drawing/2014/main" id="{FB96C615-BAA5-4B9A-82AC-25C876FA5B36}"/>
                  </a:ext>
                </a:extLst>
              </p:cNvPr>
              <p:cNvSpPr/>
              <p:nvPr/>
            </p:nvSpPr>
            <p:spPr>
              <a:xfrm>
                <a:off x="2321483" y="5493137"/>
                <a:ext cx="255916" cy="250995"/>
              </a:xfrm>
              <a:prstGeom prst="flowChartConnector">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a:solidFill>
                    <a:schemeClr val="tx1"/>
                  </a:solidFill>
                </a:endParaRPr>
              </a:p>
            </p:txBody>
          </p:sp>
          <p:cxnSp>
            <p:nvCxnSpPr>
              <p:cNvPr id="88" name="Straight Connector 87">
                <a:extLst>
                  <a:ext uri="{FF2B5EF4-FFF2-40B4-BE49-F238E27FC236}">
                    <a16:creationId xmlns:a16="http://schemas.microsoft.com/office/drawing/2014/main" id="{DF7AD08B-7F5C-4D9D-9DD6-F39764821EA3}"/>
                  </a:ext>
                </a:extLst>
              </p:cNvPr>
              <p:cNvCxnSpPr>
                <a:stCxn id="87" idx="3"/>
                <a:endCxn id="87" idx="7"/>
              </p:cNvCxnSpPr>
              <p:nvPr/>
            </p:nvCxnSpPr>
            <p:spPr>
              <a:xfrm flipV="1">
                <a:off x="2358961" y="5529894"/>
                <a:ext cx="180960" cy="177481"/>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4" name="TextBox 83">
              <a:extLst>
                <a:ext uri="{FF2B5EF4-FFF2-40B4-BE49-F238E27FC236}">
                  <a16:creationId xmlns:a16="http://schemas.microsoft.com/office/drawing/2014/main" id="{FEB50CA3-CE12-49D3-97E8-6DC7202714A5}"/>
                </a:ext>
              </a:extLst>
            </p:cNvPr>
            <p:cNvSpPr txBox="1"/>
            <p:nvPr/>
          </p:nvSpPr>
          <p:spPr>
            <a:xfrm>
              <a:off x="565943" y="4645853"/>
              <a:ext cx="1068534" cy="230832"/>
            </a:xfrm>
            <a:prstGeom prst="rect">
              <a:avLst/>
            </a:prstGeom>
            <a:grpFill/>
          </p:spPr>
          <p:txBody>
            <a:bodyPr wrap="square" rtlCol="0" anchor="ctr">
              <a:spAutoFit/>
            </a:bodyPr>
            <a:lstStyle/>
            <a:p>
              <a:r>
                <a:rPr lang="en-US" sz="900" b="1" dirty="0"/>
                <a:t>Water Quality:</a:t>
              </a:r>
            </a:p>
          </p:txBody>
        </p:sp>
        <p:sp>
          <p:nvSpPr>
            <p:cNvPr id="85" name="TextBox 84">
              <a:extLst>
                <a:ext uri="{FF2B5EF4-FFF2-40B4-BE49-F238E27FC236}">
                  <a16:creationId xmlns:a16="http://schemas.microsoft.com/office/drawing/2014/main" id="{FFC2CBB9-8F9D-4C8D-8F78-C33B756B040A}"/>
                </a:ext>
              </a:extLst>
            </p:cNvPr>
            <p:cNvSpPr txBox="1"/>
            <p:nvPr/>
          </p:nvSpPr>
          <p:spPr>
            <a:xfrm>
              <a:off x="885178" y="4939880"/>
              <a:ext cx="726841" cy="230832"/>
            </a:xfrm>
            <a:prstGeom prst="rect">
              <a:avLst/>
            </a:prstGeom>
            <a:grpFill/>
          </p:spPr>
          <p:txBody>
            <a:bodyPr wrap="square" rtlCol="0" anchor="ctr">
              <a:spAutoFit/>
            </a:bodyPr>
            <a:lstStyle/>
            <a:p>
              <a:r>
                <a:rPr lang="en-US" sz="900" dirty="0"/>
                <a:t>Untreated</a:t>
              </a:r>
            </a:p>
          </p:txBody>
        </p:sp>
        <p:sp>
          <p:nvSpPr>
            <p:cNvPr id="86" name="TextBox 85">
              <a:extLst>
                <a:ext uri="{FF2B5EF4-FFF2-40B4-BE49-F238E27FC236}">
                  <a16:creationId xmlns:a16="http://schemas.microsoft.com/office/drawing/2014/main" id="{57D346E9-B11E-4FEF-BA47-52D3F79CD202}"/>
                </a:ext>
              </a:extLst>
            </p:cNvPr>
            <p:cNvSpPr txBox="1"/>
            <p:nvPr/>
          </p:nvSpPr>
          <p:spPr>
            <a:xfrm>
              <a:off x="906535" y="5581678"/>
              <a:ext cx="727942" cy="230832"/>
            </a:xfrm>
            <a:prstGeom prst="rect">
              <a:avLst/>
            </a:prstGeom>
            <a:grpFill/>
          </p:spPr>
          <p:txBody>
            <a:bodyPr wrap="square" rtlCol="0" anchor="ctr">
              <a:spAutoFit/>
            </a:bodyPr>
            <a:lstStyle/>
            <a:p>
              <a:r>
                <a:rPr lang="en-US" sz="900" dirty="0"/>
                <a:t>Treated  </a:t>
              </a:r>
            </a:p>
          </p:txBody>
        </p:sp>
      </p:grpSp>
      <p:sp>
        <p:nvSpPr>
          <p:cNvPr id="3" name="Flowchart: Summing Junction 2">
            <a:extLst>
              <a:ext uri="{FF2B5EF4-FFF2-40B4-BE49-F238E27FC236}">
                <a16:creationId xmlns:a16="http://schemas.microsoft.com/office/drawing/2014/main" id="{56939C06-4AF7-4807-7826-743F47D618E4}"/>
              </a:ext>
            </a:extLst>
          </p:cNvPr>
          <p:cNvSpPr/>
          <p:nvPr/>
        </p:nvSpPr>
        <p:spPr>
          <a:xfrm>
            <a:off x="6787027" y="1748908"/>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Summing Junction 4">
            <a:extLst>
              <a:ext uri="{FF2B5EF4-FFF2-40B4-BE49-F238E27FC236}">
                <a16:creationId xmlns:a16="http://schemas.microsoft.com/office/drawing/2014/main" id="{FAD0FB8A-4EC3-05FD-A8F3-3E86C7C6CADE}"/>
              </a:ext>
            </a:extLst>
          </p:cNvPr>
          <p:cNvSpPr/>
          <p:nvPr/>
        </p:nvSpPr>
        <p:spPr>
          <a:xfrm>
            <a:off x="6833682" y="2887512"/>
            <a:ext cx="230038" cy="237497"/>
          </a:xfrm>
          <a:prstGeom prst="flowChartSummingJunction">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14806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EHRS Resource" ma:contentTypeID="0x0101008CD0CA1FB650A941892A611B928A721500B6657A179F84B9429E6B86FB88F55C04" ma:contentTypeVersion="3" ma:contentTypeDescription="" ma:contentTypeScope="" ma:versionID="b7ed8943232a9bccd12b96095d8e4e3f">
  <xsd:schema xmlns:xsd="http://www.w3.org/2001/XMLSchema" xmlns:xs="http://www.w3.org/2001/XMLSchema" xmlns:p="http://schemas.microsoft.com/office/2006/metadata/properties" xmlns:ns2="e425d0ee-8049-446d-8d36-f3b66895ec60" targetNamespace="http://schemas.microsoft.com/office/2006/metadata/properties" ma:root="true" ma:fieldsID="9816d66257f6ca87eb632285bb1fc2c0" ns2:_="">
    <xsd:import namespace="e425d0ee-8049-446d-8d36-f3b66895ec60"/>
    <xsd:element name="properties">
      <xsd:complexType>
        <xsd:sequence>
          <xsd:element name="documentManagement">
            <xsd:complexType>
              <xsd:all>
                <xsd:element ref="ns2:b92bde77b4d242efa1dc557b6c7a4f78"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25d0ee-8049-446d-8d36-f3b66895ec60" elementFormDefault="qualified">
    <xsd:import namespace="http://schemas.microsoft.com/office/2006/documentManagement/types"/>
    <xsd:import namespace="http://schemas.microsoft.com/office/infopath/2007/PartnerControls"/>
    <xsd:element name="b92bde77b4d242efa1dc557b6c7a4f78" ma:index="8" nillable="true" ma:taxonomy="true" ma:internalName="b92bde77b4d242efa1dc557b6c7a4f78" ma:taxonomyFieldName="Purpose1" ma:displayName="Purpose" ma:default="" ma:fieldId="{b92bde77-b4d2-42ef-a1dc-557b6c7a4f78}" ma:sspId="ef969d4e-f934-4b84-ba52-2aa0263e4f45" ma:termSetId="83877e9e-03ed-4c6d-83c3-50722baf26c5"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42ad423c-24a5-4aeb-ae29-45cb8b02724e}" ma:internalName="TaxCatchAll" ma:showField="CatchAllData" ma:web="e425d0ee-8049-446d-8d36-f3b66895ec60">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42ad423c-24a5-4aeb-ae29-45cb8b02724e}" ma:internalName="TaxCatchAllLabel" ma:readOnly="true" ma:showField="CatchAllDataLabel" ma:web="e425d0ee-8049-446d-8d36-f3b66895ec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b92bde77b4d242efa1dc557b6c7a4f78 xmlns="e425d0ee-8049-446d-8d36-f3b66895ec60">
      <Terms xmlns="http://schemas.microsoft.com/office/infopath/2007/PartnerControls"/>
    </b92bde77b4d242efa1dc557b6c7a4f78>
    <TaxCatchAll xmlns="e425d0ee-8049-446d-8d36-f3b66895ec60"/>
  </documentManagement>
</p:properties>
</file>

<file path=customXml/itemProps1.xml><?xml version="1.0" encoding="utf-8"?>
<ds:datastoreItem xmlns:ds="http://schemas.openxmlformats.org/officeDocument/2006/customXml" ds:itemID="{1BD00A10-D44E-4C60-86E9-146C1F5CE4BD}"/>
</file>

<file path=customXml/itemProps2.xml><?xml version="1.0" encoding="utf-8"?>
<ds:datastoreItem xmlns:ds="http://schemas.openxmlformats.org/officeDocument/2006/customXml" ds:itemID="{06EDC327-C183-4B36-AF94-306BD12902A0}"/>
</file>

<file path=customXml/itemProps3.xml><?xml version="1.0" encoding="utf-8"?>
<ds:datastoreItem xmlns:ds="http://schemas.openxmlformats.org/officeDocument/2006/customXml" ds:itemID="{7BC163AB-DF04-4BC7-99E3-6994B35FF521}"/>
</file>

<file path=docProps/app.xml><?xml version="1.0" encoding="utf-8"?>
<Properties xmlns="http://schemas.openxmlformats.org/officeDocument/2006/extended-properties" xmlns:vt="http://schemas.openxmlformats.org/officeDocument/2006/docPropsVTypes">
  <Template>Office Theme</Template>
  <TotalTime>1820</TotalTime>
  <Words>2182</Words>
  <Application>Microsoft Office PowerPoint</Application>
  <PresentationFormat>On-screen Show (4:3)</PresentationFormat>
  <Paragraphs>450</Paragraphs>
  <Slides>14</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Base Camp Water System Diagramming Tool</vt:lpstr>
      <vt:lpstr>Instructions</vt:lpstr>
      <vt:lpstr>Icons and Modifiers</vt:lpstr>
      <vt:lpstr>Base Camp Water System Diagram</vt:lpstr>
      <vt:lpstr>Example Diagrams</vt:lpstr>
      <vt:lpstr>Example Water System Diagram #1</vt:lpstr>
      <vt:lpstr>Example Water System Diagram #2</vt:lpstr>
      <vt:lpstr>Example Water System Diagram #3</vt:lpstr>
      <vt:lpstr>Example Water System Diagram #4</vt:lpstr>
      <vt:lpstr>Example Water System Diagram #5</vt:lpstr>
      <vt:lpstr>Example Water System Diagram #6</vt:lpstr>
      <vt:lpstr>Example Water System Diagram #7</vt:lpstr>
      <vt:lpstr>Example Water System Diagram #8 (Team House)</vt:lpstr>
      <vt:lpstr>Example Water System Diagram #9 (Team House)</vt:lpstr>
    </vt:vector>
  </TitlesOfParts>
  <Company>DHA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Base Camp Water System Diagramming Tool</dc:title>
  <dc:creator>McAtee, Matthew J CIV USARMY MEDCOM PHC (US)</dc:creator>
  <cp:lastModifiedBy>McAtee, Matthew J CIV DHA PUB HEALTH - A (USA)</cp:lastModifiedBy>
  <cp:revision>292</cp:revision>
  <dcterms:created xsi:type="dcterms:W3CDTF">2022-05-03T18:40:49Z</dcterms:created>
  <dcterms:modified xsi:type="dcterms:W3CDTF">2023-05-17T12:20:29Z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0x0101008CD0CA1FB650A941892A611B928A721500B6657A179F84B9429E6B86FB88F55C04</vt:lpwstr>
  </property>
  <property fmtid="{D5CDD505-2E9C-101B-9397-08002B2CF9AE}" pid="3" name="Purpose1">
    <vt:lpwstr/>
  </property>
  <property fmtid="{D5CDD505-2E9C-101B-9397-08002B2CF9AE}" pid="6" name="Distribution">
    <vt:lpwstr/>
  </property>
  <property fmtid="{D5CDD505-2E9C-101B-9397-08002B2CF9AE}" pid="7" name="Series">
    <vt:lpwstr/>
  </property>
  <property fmtid="{D5CDD505-2E9C-101B-9397-08002B2CF9AE}" pid="8" name="FOIACategory">
    <vt:lpwstr/>
  </property>
  <property fmtid="{D5CDD505-2E9C-101B-9397-08002B2CF9AE}" pid="12" name="APHC Subject">
    <vt:lpwstr/>
  </property>
  <property fmtid="{D5CDD505-2E9C-101B-9397-08002B2CF9AE}" pid="15" name="Publisher">
    <vt:lpwstr/>
  </property>
  <property fmtid="{D5CDD505-2E9C-101B-9397-08002B2CF9AE}" pid="16" name="FileFormat">
    <vt:lpwstr/>
  </property>
  <property fmtid="{D5CDD505-2E9C-101B-9397-08002B2CF9AE}" pid="18" name="FOIA">
    <vt:bool>false</vt:bool>
  </property>
  <property fmtid="{D5CDD505-2E9C-101B-9397-08002B2CF9AE}" pid="21" name="Audience1">
    <vt:lpwstr/>
  </property>
  <property fmtid="{D5CDD505-2E9C-101B-9397-08002B2CF9AE}" pid="22" name="f67ff37bdf094ce98ef406a62a333ef9">
    <vt:lpwstr/>
  </property>
  <property fmtid="{D5CDD505-2E9C-101B-9397-08002B2CF9AE}" pid="23" name="g263e59f98f44538844ef412e0d44c2b">
    <vt:lpwstr/>
  </property>
  <property fmtid="{D5CDD505-2E9C-101B-9397-08002B2CF9AE}" pid="24" name="a027d7584ca449c6b0efde7e8ec36a9e">
    <vt:lpwstr/>
  </property>
  <property fmtid="{D5CDD505-2E9C-101B-9397-08002B2CF9AE}" pid="25" name="POEMSLocation">
    <vt:lpwstr/>
  </property>
  <property fmtid="{D5CDD505-2E9C-101B-9397-08002B2CF9AE}" pid="26" name="le1ccfbf6d314e9293a47fe757b16fa1">
    <vt:lpwstr/>
  </property>
  <property fmtid="{D5CDD505-2E9C-101B-9397-08002B2CF9AE}" pid="27" name="d007778d471448f8af219ac7f2afa059">
    <vt:lpwstr/>
  </property>
  <property fmtid="{D5CDD505-2E9C-101B-9397-08002B2CF9AE}" pid="28" name="eac4a34ba22a4cc7ae48cab8351f7636">
    <vt:lpwstr/>
  </property>
  <property fmtid="{D5CDD505-2E9C-101B-9397-08002B2CF9AE}" pid="29" name="g798d443651542dbba5514291d75ce06">
    <vt:lpwstr/>
  </property>
  <property fmtid="{D5CDD505-2E9C-101B-9397-08002B2CF9AE}" pid="30" name="n17d62336a424fea9a5e227f70056a0c">
    <vt:lpwstr/>
  </property>
</Properties>
</file>